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1" r:id="rId3"/>
    <p:sldId id="259" r:id="rId4"/>
    <p:sldId id="261" r:id="rId5"/>
    <p:sldId id="262" r:id="rId6"/>
    <p:sldId id="263" r:id="rId7"/>
    <p:sldId id="264" r:id="rId8"/>
    <p:sldId id="266" r:id="rId9"/>
    <p:sldId id="265" r:id="rId10"/>
    <p:sldId id="267" r:id="rId11"/>
    <p:sldId id="268" r:id="rId12"/>
    <p:sldId id="270" r:id="rId13"/>
    <p:sldId id="272" r:id="rId14"/>
    <p:sldId id="297" r:id="rId15"/>
    <p:sldId id="298" r:id="rId16"/>
    <p:sldId id="273"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269" r:id="rId30"/>
    <p:sldId id="340" r:id="rId31"/>
    <p:sldId id="339" r:id="rId32"/>
    <p:sldId id="312" r:id="rId33"/>
    <p:sldId id="326" r:id="rId34"/>
    <p:sldId id="327" r:id="rId35"/>
    <p:sldId id="328" r:id="rId36"/>
    <p:sldId id="329" r:id="rId37"/>
    <p:sldId id="330" r:id="rId38"/>
    <p:sldId id="341" r:id="rId39"/>
    <p:sldId id="342" r:id="rId40"/>
    <p:sldId id="331" r:id="rId41"/>
    <p:sldId id="332" r:id="rId42"/>
    <p:sldId id="335" r:id="rId43"/>
    <p:sldId id="333" r:id="rId44"/>
    <p:sldId id="334" r:id="rId45"/>
    <p:sldId id="336" r:id="rId46"/>
    <p:sldId id="337" r:id="rId47"/>
    <p:sldId id="313" r:id="rId48"/>
    <p:sldId id="314" r:id="rId49"/>
    <p:sldId id="315" r:id="rId50"/>
    <p:sldId id="316" r:id="rId51"/>
    <p:sldId id="317" r:id="rId52"/>
    <p:sldId id="319" r:id="rId53"/>
    <p:sldId id="320" r:id="rId54"/>
    <p:sldId id="325" r:id="rId55"/>
    <p:sldId id="321" r:id="rId56"/>
    <p:sldId id="322" r:id="rId57"/>
    <p:sldId id="323" r:id="rId58"/>
    <p:sldId id="324" r:id="rId59"/>
    <p:sldId id="338" r:id="rId60"/>
    <p:sldId id="345" r:id="rId61"/>
    <p:sldId id="343" r:id="rId62"/>
    <p:sldId id="344" r:id="rId63"/>
    <p:sldId id="346" r:id="rId64"/>
    <p:sldId id="347" r:id="rId65"/>
    <p:sldId id="348" r:id="rId66"/>
    <p:sldId id="349" r:id="rId67"/>
    <p:sldId id="350" r:id="rId68"/>
    <p:sldId id="351" r:id="rId69"/>
    <p:sldId id="352" r:id="rId70"/>
    <p:sldId id="353" r:id="rId71"/>
    <p:sldId id="354" r:id="rId72"/>
    <p:sldId id="355" r:id="rId73"/>
    <p:sldId id="356" r:id="rId74"/>
    <p:sldId id="384" r:id="rId75"/>
    <p:sldId id="357" r:id="rId76"/>
    <p:sldId id="360" r:id="rId77"/>
    <p:sldId id="358" r:id="rId78"/>
    <p:sldId id="359" r:id="rId79"/>
    <p:sldId id="362" r:id="rId80"/>
    <p:sldId id="363" r:id="rId81"/>
    <p:sldId id="364" r:id="rId82"/>
    <p:sldId id="365" r:id="rId83"/>
    <p:sldId id="366" r:id="rId84"/>
    <p:sldId id="367" r:id="rId85"/>
    <p:sldId id="368" r:id="rId86"/>
    <p:sldId id="369" r:id="rId87"/>
    <p:sldId id="370" r:id="rId88"/>
    <p:sldId id="371" r:id="rId89"/>
    <p:sldId id="372" r:id="rId90"/>
    <p:sldId id="373" r:id="rId91"/>
    <p:sldId id="374" r:id="rId92"/>
    <p:sldId id="375" r:id="rId93"/>
    <p:sldId id="376" r:id="rId94"/>
    <p:sldId id="377" r:id="rId95"/>
    <p:sldId id="378" r:id="rId96"/>
    <p:sldId id="379" r:id="rId97"/>
    <p:sldId id="380" r:id="rId98"/>
    <p:sldId id="381" r:id="rId99"/>
    <p:sldId id="382" r:id="rId100"/>
    <p:sldId id="383" r:id="rId101"/>
    <p:sldId id="311" r:id="rId102"/>
  </p:sldIdLst>
  <p:sldSz cx="12192000" cy="6858000"/>
  <p:notesSz cx="6858000" cy="9144000"/>
  <p:embeddedFontLst>
    <p:embeddedFont>
      <p:font typeface="Encode Sans Semi Expanded" pitchFamily="2" charset="0"/>
      <p:regular r:id="rId103"/>
      <p:bold r:id="rId104"/>
    </p:embeddedFont>
    <p:embeddedFont>
      <p:font typeface="Encode Sans Semi Expanded Light" pitchFamily="2" charset="0"/>
      <p:regular r:id="rId105"/>
    </p:embeddedFont>
    <p:embeddedFont>
      <p:font typeface="Encode Sans Semi Expanded Mediu" pitchFamily="2" charset="0"/>
      <p:regular r:id="rId106"/>
    </p:embeddedFont>
    <p:embeddedFont>
      <p:font typeface="Encode Sans Semi Expanded SmBd" pitchFamily="2" charset="0"/>
      <p:bold r:id="rId107"/>
    </p:embeddedFont>
  </p:embeddedFontLst>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2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 /><Relationship Id="rId21" Type="http://schemas.openxmlformats.org/officeDocument/2006/relationships/slide" Target="slides/slide20.xml" /><Relationship Id="rId42" Type="http://schemas.openxmlformats.org/officeDocument/2006/relationships/slide" Target="slides/slide41.xml" /><Relationship Id="rId47" Type="http://schemas.openxmlformats.org/officeDocument/2006/relationships/slide" Target="slides/slide46.xml" /><Relationship Id="rId63" Type="http://schemas.openxmlformats.org/officeDocument/2006/relationships/slide" Target="slides/slide62.xml" /><Relationship Id="rId68" Type="http://schemas.openxmlformats.org/officeDocument/2006/relationships/slide" Target="slides/slide67.xml" /><Relationship Id="rId84" Type="http://schemas.openxmlformats.org/officeDocument/2006/relationships/slide" Target="slides/slide83.xml" /><Relationship Id="rId89" Type="http://schemas.openxmlformats.org/officeDocument/2006/relationships/slide" Target="slides/slide88.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07" Type="http://schemas.openxmlformats.org/officeDocument/2006/relationships/font" Target="fonts/font5.fntdata"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slide" Target="slides/slide73.xml" /><Relationship Id="rId79" Type="http://schemas.openxmlformats.org/officeDocument/2006/relationships/slide" Target="slides/slide78.xml" /><Relationship Id="rId87" Type="http://schemas.openxmlformats.org/officeDocument/2006/relationships/slide" Target="slides/slide86.xml" /><Relationship Id="rId102" Type="http://schemas.openxmlformats.org/officeDocument/2006/relationships/slide" Target="slides/slide101.xml" /><Relationship Id="rId110" Type="http://schemas.openxmlformats.org/officeDocument/2006/relationships/theme" Target="theme/theme1.xml" /><Relationship Id="rId5" Type="http://schemas.openxmlformats.org/officeDocument/2006/relationships/slide" Target="slides/slide4.xml" /><Relationship Id="rId61" Type="http://schemas.openxmlformats.org/officeDocument/2006/relationships/slide" Target="slides/slide60.xml" /><Relationship Id="rId82" Type="http://schemas.openxmlformats.org/officeDocument/2006/relationships/slide" Target="slides/slide81.xml" /><Relationship Id="rId90" Type="http://schemas.openxmlformats.org/officeDocument/2006/relationships/slide" Target="slides/slide89.xml" /><Relationship Id="rId95" Type="http://schemas.openxmlformats.org/officeDocument/2006/relationships/slide" Target="slides/slide94.xml" /><Relationship Id="rId19" Type="http://schemas.openxmlformats.org/officeDocument/2006/relationships/slide" Target="slides/slide1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slide" Target="slides/slide76.xml" /><Relationship Id="rId100" Type="http://schemas.openxmlformats.org/officeDocument/2006/relationships/slide" Target="slides/slide99.xml" /><Relationship Id="rId105" Type="http://schemas.openxmlformats.org/officeDocument/2006/relationships/font" Target="fonts/font3.fntdata"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80" Type="http://schemas.openxmlformats.org/officeDocument/2006/relationships/slide" Target="slides/slide79.xml" /><Relationship Id="rId85" Type="http://schemas.openxmlformats.org/officeDocument/2006/relationships/slide" Target="slides/slide84.xml" /><Relationship Id="rId93" Type="http://schemas.openxmlformats.org/officeDocument/2006/relationships/slide" Target="slides/slide92.xml" /><Relationship Id="rId98" Type="http://schemas.openxmlformats.org/officeDocument/2006/relationships/slide" Target="slides/slide97.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103" Type="http://schemas.openxmlformats.org/officeDocument/2006/relationships/font" Target="fonts/font1.fntdata" /><Relationship Id="rId108" Type="http://schemas.openxmlformats.org/officeDocument/2006/relationships/presProps" Target="presProps.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slide" Target="slides/slide74.xml" /><Relationship Id="rId83" Type="http://schemas.openxmlformats.org/officeDocument/2006/relationships/slide" Target="slides/slide82.xml" /><Relationship Id="rId88" Type="http://schemas.openxmlformats.org/officeDocument/2006/relationships/slide" Target="slides/slide87.xml" /><Relationship Id="rId91" Type="http://schemas.openxmlformats.org/officeDocument/2006/relationships/slide" Target="slides/slide90.xml" /><Relationship Id="rId96" Type="http://schemas.openxmlformats.org/officeDocument/2006/relationships/slide" Target="slides/slide95.xml" /><Relationship Id="rId111"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106" Type="http://schemas.openxmlformats.org/officeDocument/2006/relationships/font" Target="fonts/font4.fntdata" /><Relationship Id="rId10" Type="http://schemas.openxmlformats.org/officeDocument/2006/relationships/slide" Target="slides/slide9.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slide" Target="slides/slide77.xml" /><Relationship Id="rId81" Type="http://schemas.openxmlformats.org/officeDocument/2006/relationships/slide" Target="slides/slide80.xml" /><Relationship Id="rId86" Type="http://schemas.openxmlformats.org/officeDocument/2006/relationships/slide" Target="slides/slide85.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4" Type="http://schemas.openxmlformats.org/officeDocument/2006/relationships/slide" Target="slides/slide3.xml" /><Relationship Id="rId9" Type="http://schemas.openxmlformats.org/officeDocument/2006/relationships/slide" Target="slides/slide8.xml" /><Relationship Id="rId13" Type="http://schemas.openxmlformats.org/officeDocument/2006/relationships/slide" Target="slides/slide12.xml" /><Relationship Id="rId18" Type="http://schemas.openxmlformats.org/officeDocument/2006/relationships/slide" Target="slides/slide17.xml" /><Relationship Id="rId39" Type="http://schemas.openxmlformats.org/officeDocument/2006/relationships/slide" Target="slides/slide38.xml" /><Relationship Id="rId109" Type="http://schemas.openxmlformats.org/officeDocument/2006/relationships/viewProps" Target="viewProps.xml" /><Relationship Id="rId34" Type="http://schemas.openxmlformats.org/officeDocument/2006/relationships/slide" Target="slides/slide33.xml" /><Relationship Id="rId50" Type="http://schemas.openxmlformats.org/officeDocument/2006/relationships/slide" Target="slides/slide49.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04" Type="http://schemas.openxmlformats.org/officeDocument/2006/relationships/font" Target="fonts/font2.fntdata" /><Relationship Id="rId7" Type="http://schemas.openxmlformats.org/officeDocument/2006/relationships/slide" Target="slides/slide6.xml" /><Relationship Id="rId71" Type="http://schemas.openxmlformats.org/officeDocument/2006/relationships/slide" Target="slides/slide70.xml" /><Relationship Id="rId92" Type="http://schemas.openxmlformats.org/officeDocument/2006/relationships/slide" Target="slides/slide9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22DA0C-BB5A-CB52-266C-DB27513DC96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0438295-C154-1F20-4201-C42ABBD810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3E3DEE0-20BD-DD1A-2C94-C81FCB221754}"/>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10550DBC-4BE3-C8D0-8F53-36B543468BA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BA0EB41-221E-6086-111A-D659FDA80213}"/>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304641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A84856-3B46-A44E-F399-5ECEA377079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1BAE101-898E-FB35-2D96-6AFF249C0B99}"/>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87EA6B-B153-1155-3F55-5921152A78CF}"/>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4B754734-CF6D-70A6-7750-B6E7104608C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06D3D08-789C-38E6-3E6D-5975C0E37C3A}"/>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402391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94A8C6-7EA0-640F-FFD1-E8C7F8AF05A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3284B4E-00DC-AC8F-D042-D7434F9A99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6BFBA6C-C959-0DB9-B120-FB115F8FE845}"/>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64DD36B3-D616-3582-D49D-AE5DFAB3D01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D481755-82E2-A9F4-2E65-0472A92E514E}"/>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1061685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DE1591-6282-F358-0D4A-70D092A0E02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9D3CFE7-23A2-5125-56ED-AD3342935402}"/>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27414CA-1429-5E15-B691-ED83894F0A8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3A0FCAB-6F52-CFAF-441D-3E2F58B40716}"/>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6" name="Segnaposto piè di pagina 5">
            <a:extLst>
              <a:ext uri="{FF2B5EF4-FFF2-40B4-BE49-F238E27FC236}">
                <a16:creationId xmlns:a16="http://schemas.microsoft.com/office/drawing/2014/main" id="{A45502E8-48A3-3796-3C0D-5DBF5534813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C4BFFC6-B6D0-695B-7301-E67FCC37392D}"/>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53450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B68EF2-4D77-1980-E9C3-83EB0F27B751}"/>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F2A770B-1C77-05BE-8A8F-33CBBC362F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A51A872-CFC2-F731-CE4B-E8702D154295}"/>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9B3F19FA-CA24-8CDD-FD3D-EE3538C67C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FB02CE8-90F5-7FEE-955E-972CEDE599D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81E3E49-A132-8EE2-80C8-96B1EA083A5E}"/>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8" name="Segnaposto piè di pagina 7">
            <a:extLst>
              <a:ext uri="{FF2B5EF4-FFF2-40B4-BE49-F238E27FC236}">
                <a16:creationId xmlns:a16="http://schemas.microsoft.com/office/drawing/2014/main" id="{A66ACA66-CC59-A374-B209-2450F602BDE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D6142AC-0EC4-9131-B238-59DF9BC3773E}"/>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86856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8EBEFD-2F23-C6A2-D683-5368641AC1F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0476137-FF43-15A9-00CD-453D5997EE87}"/>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4" name="Segnaposto piè di pagina 3">
            <a:extLst>
              <a:ext uri="{FF2B5EF4-FFF2-40B4-BE49-F238E27FC236}">
                <a16:creationId xmlns:a16="http://schemas.microsoft.com/office/drawing/2014/main" id="{F984751B-64D4-6777-212B-345F24427B2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644EE640-2AE0-F9FC-DE48-3CFCFB781D87}"/>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2525413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D2EEA9B-53E1-1A1D-EA8C-E167F3AEBBF2}"/>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3" name="Segnaposto piè di pagina 2">
            <a:extLst>
              <a:ext uri="{FF2B5EF4-FFF2-40B4-BE49-F238E27FC236}">
                <a16:creationId xmlns:a16="http://schemas.microsoft.com/office/drawing/2014/main" id="{2CCA4FB0-A00C-8B35-5221-E40F17498FD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287D222-E015-B2C7-8515-A7A9437DEA5B}"/>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216519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852C51-5DC8-87A6-0BE3-087E1B39561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D5F2926-A253-FC35-4D53-4C51E4E8FD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EC7B040-B52E-6459-ABAE-E459B48B95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085E4A1-155A-57DC-1000-E302CA432C70}"/>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6" name="Segnaposto piè di pagina 5">
            <a:extLst>
              <a:ext uri="{FF2B5EF4-FFF2-40B4-BE49-F238E27FC236}">
                <a16:creationId xmlns:a16="http://schemas.microsoft.com/office/drawing/2014/main" id="{48C36491-6863-3424-7EAD-3C9712517DF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56594BE-7A7E-5EE8-DB15-0FA635EEB7EE}"/>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284401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E1B9B1-1FBA-83FF-908A-8DF4F35C6A8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15D9DAF-F2B5-1682-7D48-39E09CBD2F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48B87F8-3DF6-5E14-A22E-A307C5167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F7949D0-7292-BB49-165B-03B649C00E88}"/>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6" name="Segnaposto piè di pagina 5">
            <a:extLst>
              <a:ext uri="{FF2B5EF4-FFF2-40B4-BE49-F238E27FC236}">
                <a16:creationId xmlns:a16="http://schemas.microsoft.com/office/drawing/2014/main" id="{7C599E53-7AC8-0ACE-421E-82DF3693EFB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E4973BB-FA78-96AB-A91B-64DA64604361}"/>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2872387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E9CE1A-ACF3-FD47-77E1-380653D10F09}"/>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342CC8E-C841-E81B-6036-05BE30A6292B}"/>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04D919C-FCFE-113A-8940-FE6BB6638339}"/>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D671A57A-0B5B-D99B-FDF9-A1FC421C929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352CDA-3D18-50E3-B265-A359D9B183B0}"/>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1694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DCD4702-832F-A2F1-92F2-C85FE96C7C7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B42E0E9-A42C-4D57-45AF-01AEC3DFF5C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B2AB62F-147B-0A0D-023F-0933D65A220E}"/>
              </a:ext>
            </a:extLst>
          </p:cNvPr>
          <p:cNvSpPr>
            <a:spLocks noGrp="1"/>
          </p:cNvSpPr>
          <p:nvPr>
            <p:ph type="dt" sz="half" idx="10"/>
          </p:nvPr>
        </p:nvSpPr>
        <p:spPr/>
        <p:txBody>
          <a:body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FCC9EDDF-05AA-8E85-EA0B-3F96EE2FF82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194EAC2-0170-E0BE-B3B2-A53EC2287462}"/>
              </a:ext>
            </a:extLst>
          </p:cNvPr>
          <p:cNvSpPr>
            <a:spLocks noGrp="1"/>
          </p:cNvSpPr>
          <p:nvPr>
            <p:ph type="sldNum" sz="quarter" idx="12"/>
          </p:nvPr>
        </p:nvSpPr>
        <p:spPr/>
        <p:txBody>
          <a:bodyPr/>
          <a:lstStyle/>
          <a:p>
            <a:fld id="{5592EFEE-02B3-423E-A020-D0A476C0CC38}" type="slidenum">
              <a:rPr lang="it-IT" smtClean="0"/>
              <a:t>‹N›</a:t>
            </a:fld>
            <a:endParaRPr lang="it-IT"/>
          </a:p>
        </p:txBody>
      </p:sp>
    </p:spTree>
    <p:extLst>
      <p:ext uri="{BB962C8B-B14F-4D97-AF65-F5344CB8AC3E}">
        <p14:creationId xmlns:p14="http://schemas.microsoft.com/office/powerpoint/2010/main" val="283579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7913601-A1D8-2FB4-1EB5-EC3D5A11DE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DC952DC-DC80-8808-C479-DE0B1C08A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432F28C-6F02-1A00-69D8-80654AF081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D116BD-DD83-44BC-9DCE-399447DC8BC9}" type="datetimeFigureOut">
              <a:rPr lang="it-IT" smtClean="0"/>
              <a:t>29/05/2026</a:t>
            </a:fld>
            <a:endParaRPr lang="it-IT"/>
          </a:p>
        </p:txBody>
      </p:sp>
      <p:sp>
        <p:nvSpPr>
          <p:cNvPr id="5" name="Segnaposto piè di pagina 4">
            <a:extLst>
              <a:ext uri="{FF2B5EF4-FFF2-40B4-BE49-F238E27FC236}">
                <a16:creationId xmlns:a16="http://schemas.microsoft.com/office/drawing/2014/main" id="{0F4DFE3C-2D28-68AD-18AB-ADBDE24B94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73D50F30-65F7-CE9D-4F4F-83901A6013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92EFEE-02B3-423E-A020-D0A476C0CC38}" type="slidenum">
              <a:rPr lang="it-IT" smtClean="0"/>
              <a:t>‹N›</a:t>
            </a:fld>
            <a:endParaRPr lang="it-IT"/>
          </a:p>
        </p:txBody>
      </p:sp>
    </p:spTree>
    <p:extLst>
      <p:ext uri="{BB962C8B-B14F-4D97-AF65-F5344CB8AC3E}">
        <p14:creationId xmlns:p14="http://schemas.microsoft.com/office/powerpoint/2010/main" val="2116092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4.jfif"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5.emf"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7.xml.rels><?xml version="1.0" encoding="UTF-8" standalone="yes"?>
<Relationships xmlns="http://schemas.openxmlformats.org/package/2006/relationships"><Relationship Id="rId2" Type="http://schemas.openxmlformats.org/officeDocument/2006/relationships/image" Target="../media/image4.jfif" /><Relationship Id="rId1" Type="http://schemas.openxmlformats.org/officeDocument/2006/relationships/slideLayout" Target="../slideLayouts/slideLayout7.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atomy of an Artwork: Marc Chagall's 'Juif à la Thora' | Israeli &amp;  International Art | Sotheby's">
            <a:extLst>
              <a:ext uri="{FF2B5EF4-FFF2-40B4-BE49-F238E27FC236}">
                <a16:creationId xmlns:a16="http://schemas.microsoft.com/office/drawing/2014/main" id="{7256396B-6FA3-EA6C-A7C7-8930363921AC}"/>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12192000" cy="689755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F9628C3D-5E97-16F4-3D91-154F9799087F}"/>
              </a:ext>
            </a:extLst>
          </p:cNvPr>
          <p:cNvSpPr/>
          <p:nvPr/>
        </p:nvSpPr>
        <p:spPr>
          <a:xfrm>
            <a:off x="-30480" y="0"/>
            <a:ext cx="12222480" cy="6897550"/>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F1FE662C-7ED2-D586-344C-E58C3D44C030}"/>
              </a:ext>
            </a:extLst>
          </p:cNvPr>
          <p:cNvSpPr>
            <a:spLocks noGrp="1"/>
          </p:cNvSpPr>
          <p:nvPr>
            <p:ph type="ctrTitle"/>
          </p:nvPr>
        </p:nvSpPr>
        <p:spPr>
          <a:xfrm>
            <a:off x="1605280" y="2377757"/>
            <a:ext cx="8981440" cy="1051243"/>
          </a:xfrm>
        </p:spPr>
        <p:txBody>
          <a:bodyPr>
            <a:noAutofit/>
          </a:bodyPr>
          <a:lstStyle/>
          <a:p>
            <a:br>
              <a:rPr lang="it-IT" sz="4400" dirty="0">
                <a:solidFill>
                  <a:schemeClr val="bg1"/>
                </a:solidFill>
                <a:latin typeface="Encode Sans Semi Expanded SmBd" panose="00000705000000000000" pitchFamily="2" charset="0"/>
              </a:rPr>
            </a:br>
            <a:br>
              <a:rPr lang="it-IT" sz="4400" dirty="0">
                <a:solidFill>
                  <a:schemeClr val="bg1"/>
                </a:solidFill>
                <a:latin typeface="Encode Sans Semi Expanded SmBd" panose="00000705000000000000" pitchFamily="2" charset="0"/>
              </a:rPr>
            </a:br>
            <a:r>
              <a:rPr lang="it-IT" sz="4400" dirty="0">
                <a:solidFill>
                  <a:schemeClr val="bg1"/>
                </a:solidFill>
                <a:latin typeface="Encode Sans Semi Expanded SmBd" panose="00000705000000000000" pitchFamily="2" charset="0"/>
              </a:rPr>
              <a:t>«</a:t>
            </a:r>
            <a:r>
              <a:rPr lang="it-IT" sz="4400" b="1" dirty="0">
                <a:solidFill>
                  <a:schemeClr val="bg1"/>
                </a:solidFill>
              </a:rPr>
              <a:t>Il Signore, tuo Dio, è con te, dovunque tu vada</a:t>
            </a:r>
            <a:r>
              <a:rPr lang="it-IT" sz="4400" dirty="0">
                <a:solidFill>
                  <a:schemeClr val="bg1"/>
                </a:solidFill>
                <a:latin typeface="Encode Sans Semi Expanded SmBd" panose="00000705000000000000" pitchFamily="2" charset="0"/>
              </a:rPr>
              <a:t>» </a:t>
            </a:r>
            <a:r>
              <a:rPr lang="it-IT" sz="3200" dirty="0">
                <a:solidFill>
                  <a:schemeClr val="bg1"/>
                </a:solidFill>
                <a:latin typeface="Encode Sans Semi Expanded SmBd" panose="00000705000000000000" pitchFamily="2" charset="0"/>
              </a:rPr>
              <a:t>(</a:t>
            </a:r>
            <a:r>
              <a:rPr lang="it-IT" sz="3200" i="1" dirty="0">
                <a:solidFill>
                  <a:schemeClr val="bg1"/>
                </a:solidFill>
                <a:latin typeface="Encode Sans Semi Expanded SmBd" panose="00000705000000000000" pitchFamily="2" charset="0"/>
              </a:rPr>
              <a:t>Gs </a:t>
            </a:r>
            <a:r>
              <a:rPr lang="it-IT" sz="3200" dirty="0">
                <a:solidFill>
                  <a:schemeClr val="bg1"/>
                </a:solidFill>
                <a:latin typeface="Encode Sans Semi Expanded SmBd" panose="00000705000000000000" pitchFamily="2" charset="0"/>
              </a:rPr>
              <a:t>1,9)</a:t>
            </a:r>
            <a:endParaRPr lang="it-IT" sz="4400" dirty="0">
              <a:solidFill>
                <a:schemeClr val="bg1"/>
              </a:solidFill>
              <a:latin typeface="Encode Sans Semi Expanded SmBd" panose="00000705000000000000" pitchFamily="2" charset="0"/>
            </a:endParaRPr>
          </a:p>
        </p:txBody>
      </p:sp>
      <p:sp>
        <p:nvSpPr>
          <p:cNvPr id="3" name="Sottotitolo 2">
            <a:extLst>
              <a:ext uri="{FF2B5EF4-FFF2-40B4-BE49-F238E27FC236}">
                <a16:creationId xmlns:a16="http://schemas.microsoft.com/office/drawing/2014/main" id="{16B61AE9-0A7D-E962-3975-F0F98DD71401}"/>
              </a:ext>
            </a:extLst>
          </p:cNvPr>
          <p:cNvSpPr>
            <a:spLocks noGrp="1"/>
          </p:cNvSpPr>
          <p:nvPr>
            <p:ph type="subTitle" idx="1"/>
          </p:nvPr>
        </p:nvSpPr>
        <p:spPr>
          <a:xfrm>
            <a:off x="1792941" y="3429000"/>
            <a:ext cx="8390965" cy="909918"/>
          </a:xfrm>
        </p:spPr>
        <p:txBody>
          <a:bodyPr>
            <a:normAutofit fontScale="85000" lnSpcReduction="20000"/>
          </a:bodyPr>
          <a:lstStyle/>
          <a:p>
            <a:endParaRPr lang="it-IT" sz="3200" i="1" dirty="0">
              <a:solidFill>
                <a:schemeClr val="bg1"/>
              </a:solidFill>
              <a:latin typeface="Encode Sans Semi Expanded Mediu" panose="00000605000000000000" pitchFamily="2" charset="0"/>
            </a:endParaRPr>
          </a:p>
          <a:p>
            <a:r>
              <a:rPr lang="it-IT" sz="3900" i="1" dirty="0">
                <a:solidFill>
                  <a:schemeClr val="bg1"/>
                </a:solidFill>
                <a:latin typeface="Encode Sans Semi Expanded Mediu" panose="00000605000000000000" pitchFamily="2" charset="0"/>
              </a:rPr>
              <a:t>Lasciar parlare lo scandalo della Bibbia</a:t>
            </a:r>
          </a:p>
        </p:txBody>
      </p:sp>
      <p:sp>
        <p:nvSpPr>
          <p:cNvPr id="5" name="CasellaDiTesto 4">
            <a:extLst>
              <a:ext uri="{FF2B5EF4-FFF2-40B4-BE49-F238E27FC236}">
                <a16:creationId xmlns:a16="http://schemas.microsoft.com/office/drawing/2014/main" id="{D9A244FC-2441-AB74-4CC3-58D9ACAB99C4}"/>
              </a:ext>
            </a:extLst>
          </p:cNvPr>
          <p:cNvSpPr txBox="1"/>
          <p:nvPr/>
        </p:nvSpPr>
        <p:spPr>
          <a:xfrm>
            <a:off x="1473200" y="362635"/>
            <a:ext cx="9245600" cy="400110"/>
          </a:xfrm>
          <a:prstGeom prst="rect">
            <a:avLst/>
          </a:prstGeom>
          <a:noFill/>
        </p:spPr>
        <p:txBody>
          <a:bodyPr wrap="square">
            <a:spAutoFit/>
          </a:bodyPr>
          <a:lstStyle/>
          <a:p>
            <a:pPr algn="ctr"/>
            <a:r>
              <a:rPr lang="it-IT" sz="2000" dirty="0">
                <a:solidFill>
                  <a:schemeClr val="bg1"/>
                </a:solidFill>
                <a:latin typeface="Encode Sans Semi Expanded Light" panose="00000405000000000000" pitchFamily="2" charset="0"/>
              </a:rPr>
              <a:t>“Comunità Pastorale Madonna della Rovinata” di LECCO – 2026</a:t>
            </a:r>
          </a:p>
        </p:txBody>
      </p:sp>
      <p:sp>
        <p:nvSpPr>
          <p:cNvPr id="6" name="CasellaDiTesto 5">
            <a:extLst>
              <a:ext uri="{FF2B5EF4-FFF2-40B4-BE49-F238E27FC236}">
                <a16:creationId xmlns:a16="http://schemas.microsoft.com/office/drawing/2014/main" id="{55AD6D9B-CCCC-3337-92C7-926EE9F72E67}"/>
              </a:ext>
            </a:extLst>
          </p:cNvPr>
          <p:cNvSpPr txBox="1"/>
          <p:nvPr/>
        </p:nvSpPr>
        <p:spPr>
          <a:xfrm>
            <a:off x="1473200" y="6095255"/>
            <a:ext cx="9245600" cy="400110"/>
          </a:xfrm>
          <a:prstGeom prst="rect">
            <a:avLst/>
          </a:prstGeom>
          <a:noFill/>
        </p:spPr>
        <p:txBody>
          <a:bodyPr wrap="square">
            <a:spAutoFit/>
          </a:bodyPr>
          <a:lstStyle/>
          <a:p>
            <a:pPr algn="ctr"/>
            <a:r>
              <a:rPr lang="it-IT" sz="2000" dirty="0">
                <a:solidFill>
                  <a:schemeClr val="bg1"/>
                </a:solidFill>
                <a:latin typeface="Encode Sans Semi Expanded Light" panose="00000405000000000000" pitchFamily="2" charset="0"/>
              </a:rPr>
              <a:t>Don Davide Bertocchi</a:t>
            </a:r>
          </a:p>
        </p:txBody>
      </p:sp>
    </p:spTree>
    <p:extLst>
      <p:ext uri="{BB962C8B-B14F-4D97-AF65-F5344CB8AC3E}">
        <p14:creationId xmlns:p14="http://schemas.microsoft.com/office/powerpoint/2010/main" val="3093098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a:extLst>
              <a:ext uri="{FF2B5EF4-FFF2-40B4-BE49-F238E27FC236}">
                <a16:creationId xmlns:a16="http://schemas.microsoft.com/office/drawing/2014/main" id="{CC446670-706D-E533-FE38-6CC9BC0B7A78}"/>
              </a:ext>
            </a:extLst>
          </p:cNvPr>
          <p:cNvPicPr>
            <a:picLocks noChangeAspect="1"/>
          </p:cNvPicPr>
          <p:nvPr/>
        </p:nvPicPr>
        <p:blipFill>
          <a:blip r:embed="rId2"/>
          <a:srcRect t="17103" b="16230"/>
          <a:stretch>
            <a:fillRect/>
          </a:stretch>
        </p:blipFill>
        <p:spPr>
          <a:xfrm>
            <a:off x="3182587" y="188259"/>
            <a:ext cx="5367647" cy="6454588"/>
          </a:xfrm>
          <a:prstGeom prst="rect">
            <a:avLst/>
          </a:prstGeom>
        </p:spPr>
      </p:pic>
    </p:spTree>
    <p:extLst>
      <p:ext uri="{BB962C8B-B14F-4D97-AF65-F5344CB8AC3E}">
        <p14:creationId xmlns:p14="http://schemas.microsoft.com/office/powerpoint/2010/main" val="165645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1AEB4-0AC5-2377-07D7-2439F70F54C7}"/>
            </a:ext>
          </a:extLst>
        </p:cNvPr>
        <p:cNvGrpSpPr/>
        <p:nvPr/>
      </p:nvGrpSpPr>
      <p:grpSpPr>
        <a:xfrm>
          <a:off x="0" y="0"/>
          <a:ext cx="0" cy="0"/>
          <a:chOff x="0" y="0"/>
          <a:chExt cx="0" cy="0"/>
        </a:xfrm>
      </p:grpSpPr>
      <p:pic>
        <p:nvPicPr>
          <p:cNvPr id="2050" name="Picture 2" descr="Marc Chagall, L'angelo che cade - PSICOATTIVO">
            <a:extLst>
              <a:ext uri="{FF2B5EF4-FFF2-40B4-BE49-F238E27FC236}">
                <a16:creationId xmlns:a16="http://schemas.microsoft.com/office/drawing/2014/main" id="{7CCA83D3-2529-F748-D5DB-EF7936290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426" y="-6685280"/>
            <a:ext cx="7735147" cy="5801360"/>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a:extLst>
              <a:ext uri="{FF2B5EF4-FFF2-40B4-BE49-F238E27FC236}">
                <a16:creationId xmlns:a16="http://schemas.microsoft.com/office/drawing/2014/main" id="{94E58606-BD0E-FD6A-06FA-21C5B2B7C30F}"/>
              </a:ext>
            </a:extLst>
          </p:cNvPr>
          <p:cNvSpPr txBox="1"/>
          <p:nvPr/>
        </p:nvSpPr>
        <p:spPr>
          <a:xfrm>
            <a:off x="1544319" y="-616466"/>
            <a:ext cx="9103360" cy="369332"/>
          </a:xfrm>
          <a:prstGeom prst="rect">
            <a:avLst/>
          </a:prstGeom>
          <a:noFill/>
        </p:spPr>
        <p:txBody>
          <a:bodyPr wrap="square" rtlCol="0">
            <a:spAutoFit/>
          </a:bodyPr>
          <a:lstStyle/>
          <a:p>
            <a:pPr algn="ctr"/>
            <a:r>
              <a:rPr lang="it-IT" cap="small" dirty="0">
                <a:latin typeface="Encode Sans Semi Expanded Light" panose="00000405000000000000" pitchFamily="2" charset="0"/>
              </a:rPr>
              <a:t>Marc Chagall</a:t>
            </a:r>
            <a:r>
              <a:rPr lang="it-IT" dirty="0">
                <a:latin typeface="Encode Sans Semi Expanded Light" panose="00000405000000000000" pitchFamily="2" charset="0"/>
              </a:rPr>
              <a:t>, </a:t>
            </a:r>
            <a:r>
              <a:rPr lang="it-IT" i="1" dirty="0">
                <a:latin typeface="Encode Sans Semi Expanded Light" panose="00000405000000000000" pitchFamily="2" charset="0"/>
              </a:rPr>
              <a:t>La caduta dell’angelo</a:t>
            </a:r>
            <a:r>
              <a:rPr lang="it-IT" dirty="0">
                <a:latin typeface="Encode Sans Semi Expanded Light" panose="00000405000000000000" pitchFamily="2" charset="0"/>
              </a:rPr>
              <a:t>, 1923-1947 (Olio su tela), Basilea </a:t>
            </a:r>
            <a:r>
              <a:rPr lang="it-IT" dirty="0" err="1">
                <a:latin typeface="Encode Sans Semi Expanded Light" panose="00000405000000000000" pitchFamily="2" charset="0"/>
              </a:rPr>
              <a:t>Kustmuseum</a:t>
            </a:r>
            <a:endParaRPr lang="it-IT" dirty="0">
              <a:latin typeface="Encode Sans Semi Expanded Light" panose="00000405000000000000" pitchFamily="2" charset="0"/>
            </a:endParaRPr>
          </a:p>
        </p:txBody>
      </p:sp>
      <p:sp>
        <p:nvSpPr>
          <p:cNvPr id="2" name="CasellaDiTesto 1">
            <a:extLst>
              <a:ext uri="{FF2B5EF4-FFF2-40B4-BE49-F238E27FC236}">
                <a16:creationId xmlns:a16="http://schemas.microsoft.com/office/drawing/2014/main" id="{013E9680-4422-6806-46FA-B962EAE37620}"/>
              </a:ext>
            </a:extLst>
          </p:cNvPr>
          <p:cNvSpPr txBox="1"/>
          <p:nvPr/>
        </p:nvSpPr>
        <p:spPr>
          <a:xfrm>
            <a:off x="2763520" y="2144034"/>
            <a:ext cx="6664960" cy="1938992"/>
          </a:xfrm>
          <a:prstGeom prst="rect">
            <a:avLst/>
          </a:prstGeom>
          <a:noFill/>
        </p:spPr>
        <p:txBody>
          <a:bodyPr wrap="square" rtlCol="0">
            <a:spAutoFit/>
          </a:bodyPr>
          <a:lstStyle/>
          <a:p>
            <a:pPr algn="ctr"/>
            <a:r>
              <a:rPr lang="it-IT" sz="12000" dirty="0">
                <a:solidFill>
                  <a:srgbClr val="FF0000"/>
                </a:solidFill>
                <a:latin typeface="Encode Sans Semi Expanded SmBd" panose="00000705000000000000" pitchFamily="2" charset="0"/>
              </a:rPr>
              <a:t>Ta </a:t>
            </a:r>
            <a:r>
              <a:rPr lang="it-IT" sz="12000" dirty="0" err="1">
                <a:latin typeface="Encode Sans Semi Expanded SmBd" panose="00000705000000000000" pitchFamily="2" charset="0"/>
              </a:rPr>
              <a:t>nà</a:t>
            </a:r>
            <a:r>
              <a:rPr lang="it-IT" sz="12000" dirty="0">
                <a:latin typeface="Encode Sans Semi Expanded SmBd" panose="00000705000000000000" pitchFamily="2" charset="0"/>
              </a:rPr>
              <a:t> </a:t>
            </a:r>
            <a:r>
              <a:rPr lang="it-IT" sz="12000" dirty="0" err="1">
                <a:solidFill>
                  <a:srgbClr val="00B0F0"/>
                </a:solidFill>
                <a:latin typeface="Encode Sans Semi Expanded SmBd" panose="00000705000000000000" pitchFamily="2" charset="0"/>
              </a:rPr>
              <a:t>kh</a:t>
            </a:r>
            <a:endParaRPr lang="it-IT" sz="12000" dirty="0">
              <a:solidFill>
                <a:srgbClr val="00B0F0"/>
              </a:solidFill>
              <a:latin typeface="Encode Sans Semi Expanded SmBd" panose="00000705000000000000" pitchFamily="2" charset="0"/>
            </a:endParaRPr>
          </a:p>
        </p:txBody>
      </p:sp>
      <p:sp>
        <p:nvSpPr>
          <p:cNvPr id="4" name="CasellaDiTesto 3">
            <a:extLst>
              <a:ext uri="{FF2B5EF4-FFF2-40B4-BE49-F238E27FC236}">
                <a16:creationId xmlns:a16="http://schemas.microsoft.com/office/drawing/2014/main" id="{9773F14B-F510-8012-6B93-F0D5BB8E1EE2}"/>
              </a:ext>
            </a:extLst>
          </p:cNvPr>
          <p:cNvSpPr txBox="1"/>
          <p:nvPr/>
        </p:nvSpPr>
        <p:spPr>
          <a:xfrm>
            <a:off x="2763520" y="4159969"/>
            <a:ext cx="1899921" cy="523220"/>
          </a:xfrm>
          <a:prstGeom prst="rect">
            <a:avLst/>
          </a:prstGeom>
          <a:noFill/>
        </p:spPr>
        <p:txBody>
          <a:bodyPr wrap="square" rtlCol="0">
            <a:spAutoFit/>
          </a:bodyPr>
          <a:lstStyle/>
          <a:p>
            <a:pPr algn="ctr"/>
            <a:r>
              <a:rPr lang="it-IT" sz="2800" dirty="0">
                <a:solidFill>
                  <a:srgbClr val="FF0000"/>
                </a:solidFill>
                <a:latin typeface="Encode Sans Semi Expanded Light" panose="00000405000000000000" pitchFamily="2" charset="0"/>
              </a:rPr>
              <a:t>Torah</a:t>
            </a:r>
            <a:endParaRPr lang="it-IT" sz="4400" dirty="0">
              <a:solidFill>
                <a:srgbClr val="FF0000"/>
              </a:solidFill>
              <a:latin typeface="Encode Sans Semi Expanded Light" panose="00000405000000000000" pitchFamily="2" charset="0"/>
            </a:endParaRPr>
          </a:p>
        </p:txBody>
      </p:sp>
      <p:sp>
        <p:nvSpPr>
          <p:cNvPr id="5" name="CasellaDiTesto 4">
            <a:extLst>
              <a:ext uri="{FF2B5EF4-FFF2-40B4-BE49-F238E27FC236}">
                <a16:creationId xmlns:a16="http://schemas.microsoft.com/office/drawing/2014/main" id="{D6DA4980-E1E5-63B6-29F7-A655413EC74B}"/>
              </a:ext>
            </a:extLst>
          </p:cNvPr>
          <p:cNvSpPr txBox="1"/>
          <p:nvPr/>
        </p:nvSpPr>
        <p:spPr>
          <a:xfrm>
            <a:off x="5146039" y="4129192"/>
            <a:ext cx="1899921" cy="584775"/>
          </a:xfrm>
          <a:prstGeom prst="rect">
            <a:avLst/>
          </a:prstGeom>
          <a:noFill/>
        </p:spPr>
        <p:txBody>
          <a:bodyPr wrap="square" rtlCol="0">
            <a:spAutoFit/>
          </a:bodyPr>
          <a:lstStyle/>
          <a:p>
            <a:pPr algn="ctr"/>
            <a:r>
              <a:rPr lang="it-IT" sz="3200" dirty="0">
                <a:latin typeface="Encode Sans Semi Expanded Light" panose="00000405000000000000" pitchFamily="2" charset="0"/>
              </a:rPr>
              <a:t>Profezia</a:t>
            </a:r>
          </a:p>
        </p:txBody>
      </p:sp>
      <p:sp>
        <p:nvSpPr>
          <p:cNvPr id="6" name="CasellaDiTesto 5">
            <a:extLst>
              <a:ext uri="{FF2B5EF4-FFF2-40B4-BE49-F238E27FC236}">
                <a16:creationId xmlns:a16="http://schemas.microsoft.com/office/drawing/2014/main" id="{E96ED661-8A86-7A4A-950F-09CD95149DE5}"/>
              </a:ext>
            </a:extLst>
          </p:cNvPr>
          <p:cNvSpPr txBox="1"/>
          <p:nvPr/>
        </p:nvSpPr>
        <p:spPr>
          <a:xfrm>
            <a:off x="7528558" y="4129192"/>
            <a:ext cx="1899921" cy="584775"/>
          </a:xfrm>
          <a:prstGeom prst="rect">
            <a:avLst/>
          </a:prstGeom>
          <a:noFill/>
        </p:spPr>
        <p:txBody>
          <a:bodyPr wrap="square" rtlCol="0">
            <a:spAutoFit/>
          </a:bodyPr>
          <a:lstStyle/>
          <a:p>
            <a:pPr algn="ctr"/>
            <a:r>
              <a:rPr lang="it-IT" sz="3200" dirty="0">
                <a:solidFill>
                  <a:srgbClr val="00B0F0"/>
                </a:solidFill>
                <a:latin typeface="Encode Sans Semi Expanded Light" panose="00000405000000000000" pitchFamily="2" charset="0"/>
              </a:rPr>
              <a:t>Scritti</a:t>
            </a:r>
          </a:p>
        </p:txBody>
      </p:sp>
    </p:spTree>
    <p:extLst>
      <p:ext uri="{BB962C8B-B14F-4D97-AF65-F5344CB8AC3E}">
        <p14:creationId xmlns:p14="http://schemas.microsoft.com/office/powerpoint/2010/main" val="514999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AF25-6788-0061-E373-BD1CEFAD584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CE44BF8F-2A4A-D8FF-7E4C-49C1A5F595D0}"/>
              </a:ext>
            </a:extLst>
          </p:cNvPr>
          <p:cNvSpPr txBox="1"/>
          <p:nvPr/>
        </p:nvSpPr>
        <p:spPr>
          <a:xfrm>
            <a:off x="2763520" y="-2082526"/>
            <a:ext cx="6664960" cy="1938992"/>
          </a:xfrm>
          <a:prstGeom prst="rect">
            <a:avLst/>
          </a:prstGeom>
          <a:noFill/>
        </p:spPr>
        <p:txBody>
          <a:bodyPr wrap="square" rtlCol="0">
            <a:spAutoFit/>
          </a:bodyPr>
          <a:lstStyle/>
          <a:p>
            <a:pPr algn="ctr"/>
            <a:r>
              <a:rPr lang="it-IT" sz="12000" dirty="0">
                <a:solidFill>
                  <a:srgbClr val="FF0000"/>
                </a:solidFill>
                <a:latin typeface="Encode Sans Semi Expanded SmBd" panose="00000705000000000000" pitchFamily="2" charset="0"/>
              </a:rPr>
              <a:t>Ta </a:t>
            </a:r>
            <a:r>
              <a:rPr lang="it-IT" sz="12000" dirty="0" err="1">
                <a:latin typeface="Encode Sans Semi Expanded SmBd" panose="00000705000000000000" pitchFamily="2" charset="0"/>
              </a:rPr>
              <a:t>nà</a:t>
            </a:r>
            <a:r>
              <a:rPr lang="it-IT" sz="12000" dirty="0">
                <a:latin typeface="Encode Sans Semi Expanded SmBd" panose="00000705000000000000" pitchFamily="2" charset="0"/>
              </a:rPr>
              <a:t> </a:t>
            </a:r>
            <a:r>
              <a:rPr lang="it-IT" sz="12000" dirty="0" err="1">
                <a:solidFill>
                  <a:srgbClr val="00B0F0"/>
                </a:solidFill>
                <a:latin typeface="Encode Sans Semi Expanded SmBd" panose="00000705000000000000" pitchFamily="2" charset="0"/>
              </a:rPr>
              <a:t>kh</a:t>
            </a:r>
            <a:endParaRPr lang="it-IT" sz="12000" dirty="0">
              <a:solidFill>
                <a:srgbClr val="00B0F0"/>
              </a:solidFill>
              <a:latin typeface="Encode Sans Semi Expanded SmBd" panose="00000705000000000000" pitchFamily="2" charset="0"/>
            </a:endParaRPr>
          </a:p>
        </p:txBody>
      </p:sp>
      <p:sp>
        <p:nvSpPr>
          <p:cNvPr id="4" name="CasellaDiTesto 3">
            <a:extLst>
              <a:ext uri="{FF2B5EF4-FFF2-40B4-BE49-F238E27FC236}">
                <a16:creationId xmlns:a16="http://schemas.microsoft.com/office/drawing/2014/main" id="{715A7DFA-9C32-B2A5-6EA2-D5123D7A9B38}"/>
              </a:ext>
            </a:extLst>
          </p:cNvPr>
          <p:cNvSpPr txBox="1"/>
          <p:nvPr/>
        </p:nvSpPr>
        <p:spPr>
          <a:xfrm>
            <a:off x="-10160" y="7177489"/>
            <a:ext cx="1899921" cy="523220"/>
          </a:xfrm>
          <a:prstGeom prst="rect">
            <a:avLst/>
          </a:prstGeom>
          <a:noFill/>
        </p:spPr>
        <p:txBody>
          <a:bodyPr wrap="square" rtlCol="0">
            <a:spAutoFit/>
          </a:bodyPr>
          <a:lstStyle/>
          <a:p>
            <a:pPr algn="ctr"/>
            <a:r>
              <a:rPr lang="it-IT" sz="2800" dirty="0">
                <a:solidFill>
                  <a:srgbClr val="FF0000"/>
                </a:solidFill>
                <a:latin typeface="Encode Sans Semi Expanded Light" panose="00000405000000000000" pitchFamily="2" charset="0"/>
              </a:rPr>
              <a:t>Torah</a:t>
            </a:r>
            <a:endParaRPr lang="it-IT" sz="4400" dirty="0">
              <a:solidFill>
                <a:srgbClr val="FF0000"/>
              </a:solidFill>
              <a:latin typeface="Encode Sans Semi Expanded Light" panose="00000405000000000000" pitchFamily="2" charset="0"/>
            </a:endParaRPr>
          </a:p>
        </p:txBody>
      </p:sp>
      <p:sp>
        <p:nvSpPr>
          <p:cNvPr id="5" name="CasellaDiTesto 4">
            <a:extLst>
              <a:ext uri="{FF2B5EF4-FFF2-40B4-BE49-F238E27FC236}">
                <a16:creationId xmlns:a16="http://schemas.microsoft.com/office/drawing/2014/main" id="{2A748BD9-6B5F-F62C-F193-3B811255849A}"/>
              </a:ext>
            </a:extLst>
          </p:cNvPr>
          <p:cNvSpPr txBox="1"/>
          <p:nvPr/>
        </p:nvSpPr>
        <p:spPr>
          <a:xfrm>
            <a:off x="5146039" y="7146712"/>
            <a:ext cx="1899921" cy="584775"/>
          </a:xfrm>
          <a:prstGeom prst="rect">
            <a:avLst/>
          </a:prstGeom>
          <a:noFill/>
        </p:spPr>
        <p:txBody>
          <a:bodyPr wrap="square" rtlCol="0">
            <a:spAutoFit/>
          </a:bodyPr>
          <a:lstStyle/>
          <a:p>
            <a:pPr algn="ctr"/>
            <a:r>
              <a:rPr lang="it-IT" sz="3200" dirty="0">
                <a:latin typeface="Encode Sans Semi Expanded Light" panose="00000405000000000000" pitchFamily="2" charset="0"/>
              </a:rPr>
              <a:t>Profezia</a:t>
            </a:r>
          </a:p>
        </p:txBody>
      </p:sp>
      <p:sp>
        <p:nvSpPr>
          <p:cNvPr id="6" name="CasellaDiTesto 5">
            <a:extLst>
              <a:ext uri="{FF2B5EF4-FFF2-40B4-BE49-F238E27FC236}">
                <a16:creationId xmlns:a16="http://schemas.microsoft.com/office/drawing/2014/main" id="{E15449FE-AE6D-B98F-6127-7953D613623D}"/>
              </a:ext>
            </a:extLst>
          </p:cNvPr>
          <p:cNvSpPr txBox="1"/>
          <p:nvPr/>
        </p:nvSpPr>
        <p:spPr>
          <a:xfrm>
            <a:off x="10383518" y="7146712"/>
            <a:ext cx="1899921" cy="584775"/>
          </a:xfrm>
          <a:prstGeom prst="rect">
            <a:avLst/>
          </a:prstGeom>
          <a:noFill/>
        </p:spPr>
        <p:txBody>
          <a:bodyPr wrap="square" rtlCol="0">
            <a:spAutoFit/>
          </a:bodyPr>
          <a:lstStyle/>
          <a:p>
            <a:pPr algn="ctr"/>
            <a:r>
              <a:rPr lang="it-IT" sz="3200" dirty="0">
                <a:solidFill>
                  <a:srgbClr val="00B0F0"/>
                </a:solidFill>
                <a:latin typeface="Encode Sans Semi Expanded Light" panose="00000405000000000000" pitchFamily="2" charset="0"/>
              </a:rPr>
              <a:t>Scritti</a:t>
            </a:r>
          </a:p>
        </p:txBody>
      </p:sp>
      <p:sp>
        <p:nvSpPr>
          <p:cNvPr id="3" name="CasellaDiTesto 2">
            <a:extLst>
              <a:ext uri="{FF2B5EF4-FFF2-40B4-BE49-F238E27FC236}">
                <a16:creationId xmlns:a16="http://schemas.microsoft.com/office/drawing/2014/main" id="{8C1AC57F-787E-296E-DBCA-F7B3FD5189A9}"/>
              </a:ext>
            </a:extLst>
          </p:cNvPr>
          <p:cNvSpPr txBox="1"/>
          <p:nvPr/>
        </p:nvSpPr>
        <p:spPr>
          <a:xfrm>
            <a:off x="3581400" y="1453017"/>
            <a:ext cx="5029200" cy="1015663"/>
          </a:xfrm>
          <a:prstGeom prst="rect">
            <a:avLst/>
          </a:prstGeom>
          <a:noFill/>
        </p:spPr>
        <p:txBody>
          <a:bodyPr wrap="square" rtlCol="0">
            <a:spAutoFit/>
          </a:bodyPr>
          <a:lstStyle/>
          <a:p>
            <a:pPr algn="ctr"/>
            <a:r>
              <a:rPr lang="it-IT" sz="6000" dirty="0">
                <a:latin typeface="Encode Sans Semi Expanded Mediu" panose="00000605000000000000" pitchFamily="2" charset="0"/>
              </a:rPr>
              <a:t>Rivelazione</a:t>
            </a:r>
          </a:p>
        </p:txBody>
      </p:sp>
      <p:sp>
        <p:nvSpPr>
          <p:cNvPr id="7" name="CasellaDiTesto 6">
            <a:extLst>
              <a:ext uri="{FF2B5EF4-FFF2-40B4-BE49-F238E27FC236}">
                <a16:creationId xmlns:a16="http://schemas.microsoft.com/office/drawing/2014/main" id="{2F021D49-2AB3-48A7-270D-B61211AC3673}"/>
              </a:ext>
            </a:extLst>
          </p:cNvPr>
          <p:cNvSpPr txBox="1"/>
          <p:nvPr/>
        </p:nvSpPr>
        <p:spPr>
          <a:xfrm>
            <a:off x="4251959" y="2921168"/>
            <a:ext cx="3738880" cy="1015663"/>
          </a:xfrm>
          <a:prstGeom prst="rect">
            <a:avLst/>
          </a:prstGeom>
          <a:noFill/>
        </p:spPr>
        <p:txBody>
          <a:bodyPr wrap="square" rtlCol="0">
            <a:spAutoFit/>
          </a:bodyPr>
          <a:lstStyle/>
          <a:p>
            <a:pPr algn="ctr"/>
            <a:r>
              <a:rPr lang="it-IT" sz="6000" dirty="0">
                <a:latin typeface="Encode Sans Semi Expanded Mediu" panose="00000605000000000000" pitchFamily="2" charset="0"/>
              </a:rPr>
              <a:t>Parola</a:t>
            </a:r>
          </a:p>
        </p:txBody>
      </p:sp>
      <p:sp>
        <p:nvSpPr>
          <p:cNvPr id="8" name="CasellaDiTesto 7">
            <a:extLst>
              <a:ext uri="{FF2B5EF4-FFF2-40B4-BE49-F238E27FC236}">
                <a16:creationId xmlns:a16="http://schemas.microsoft.com/office/drawing/2014/main" id="{D7ED13C9-E510-A2F0-6435-153DC314355B}"/>
              </a:ext>
            </a:extLst>
          </p:cNvPr>
          <p:cNvSpPr txBox="1"/>
          <p:nvPr/>
        </p:nvSpPr>
        <p:spPr>
          <a:xfrm>
            <a:off x="4226560" y="4389320"/>
            <a:ext cx="3738880" cy="1015663"/>
          </a:xfrm>
          <a:prstGeom prst="rect">
            <a:avLst/>
          </a:prstGeom>
          <a:noFill/>
        </p:spPr>
        <p:txBody>
          <a:bodyPr wrap="square" rtlCol="0">
            <a:spAutoFit/>
          </a:bodyPr>
          <a:lstStyle/>
          <a:p>
            <a:pPr algn="ctr"/>
            <a:r>
              <a:rPr lang="it-IT" sz="6000" dirty="0">
                <a:latin typeface="Encode Sans Semi Expanded Mediu" panose="00000605000000000000" pitchFamily="2" charset="0"/>
              </a:rPr>
              <a:t>Scrittura</a:t>
            </a:r>
          </a:p>
        </p:txBody>
      </p:sp>
    </p:spTree>
    <p:extLst>
      <p:ext uri="{BB962C8B-B14F-4D97-AF65-F5344CB8AC3E}">
        <p14:creationId xmlns:p14="http://schemas.microsoft.com/office/powerpoint/2010/main" val="28825841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87933-6B01-08A7-AADE-4ED0E82DCD3C}"/>
            </a:ext>
          </a:extLst>
        </p:cNvPr>
        <p:cNvGrpSpPr/>
        <p:nvPr/>
      </p:nvGrpSpPr>
      <p:grpSpPr>
        <a:xfrm>
          <a:off x="0" y="0"/>
          <a:ext cx="0" cy="0"/>
          <a:chOff x="0" y="0"/>
          <a:chExt cx="0" cy="0"/>
        </a:xfrm>
      </p:grpSpPr>
      <p:pic>
        <p:nvPicPr>
          <p:cNvPr id="11" name="Immagine 10" descr="Immagine che contiene testo, mappa, atlante, Carattere&#10;&#10;Il contenuto generato dall'IA potrebbe non essere corretto.">
            <a:extLst>
              <a:ext uri="{FF2B5EF4-FFF2-40B4-BE49-F238E27FC236}">
                <a16:creationId xmlns:a16="http://schemas.microsoft.com/office/drawing/2014/main" id="{A2D908FA-0E2C-34DC-C9C6-979710054C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0" y="235374"/>
            <a:ext cx="10414000" cy="6387253"/>
          </a:xfrm>
          <a:prstGeom prst="rect">
            <a:avLst/>
          </a:prstGeom>
        </p:spPr>
      </p:pic>
    </p:spTree>
    <p:extLst>
      <p:ext uri="{BB962C8B-B14F-4D97-AF65-F5344CB8AC3E}">
        <p14:creationId xmlns:p14="http://schemas.microsoft.com/office/powerpoint/2010/main" val="4242622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73AAE-D635-10B3-378E-677BBFF54E74}"/>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8D4D03D8-38FF-3B43-4589-0409F38CDCD4}"/>
              </a:ext>
            </a:extLst>
          </p:cNvPr>
          <p:cNvSpPr txBox="1"/>
          <p:nvPr/>
        </p:nvSpPr>
        <p:spPr>
          <a:xfrm>
            <a:off x="558800" y="2613392"/>
            <a:ext cx="1300480" cy="1631216"/>
          </a:xfrm>
          <a:prstGeom prst="rect">
            <a:avLst/>
          </a:prstGeom>
          <a:noFill/>
        </p:spPr>
        <p:txBody>
          <a:bodyPr wrap="square" rtlCol="0">
            <a:spAutoFit/>
          </a:bodyPr>
          <a:lstStyle/>
          <a:p>
            <a:pPr algn="ctr"/>
            <a:r>
              <a:rPr lang="it-IT" sz="10000" dirty="0">
                <a:latin typeface="Encode Sans Semi Expanded SmBd" panose="00000705000000000000" pitchFamily="2" charset="0"/>
              </a:rPr>
              <a:t>1</a:t>
            </a:r>
          </a:p>
        </p:txBody>
      </p:sp>
      <p:sp>
        <p:nvSpPr>
          <p:cNvPr id="3" name="CasellaDiTesto 2">
            <a:extLst>
              <a:ext uri="{FF2B5EF4-FFF2-40B4-BE49-F238E27FC236}">
                <a16:creationId xmlns:a16="http://schemas.microsoft.com/office/drawing/2014/main" id="{A1B1AA1E-0617-8D89-F920-D230D559FE64}"/>
              </a:ext>
            </a:extLst>
          </p:cNvPr>
          <p:cNvSpPr txBox="1"/>
          <p:nvPr/>
        </p:nvSpPr>
        <p:spPr>
          <a:xfrm>
            <a:off x="558800" y="43405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2</a:t>
            </a:r>
          </a:p>
        </p:txBody>
      </p:sp>
      <p:sp>
        <p:nvSpPr>
          <p:cNvPr id="4" name="CasellaDiTesto 3">
            <a:extLst>
              <a:ext uri="{FF2B5EF4-FFF2-40B4-BE49-F238E27FC236}">
                <a16:creationId xmlns:a16="http://schemas.microsoft.com/office/drawing/2014/main" id="{D038B943-1F4C-249E-5BD6-16A0EB592AB0}"/>
              </a:ext>
            </a:extLst>
          </p:cNvPr>
          <p:cNvSpPr txBox="1"/>
          <p:nvPr/>
        </p:nvSpPr>
        <p:spPr>
          <a:xfrm>
            <a:off x="558800" y="60677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3</a:t>
            </a:r>
          </a:p>
        </p:txBody>
      </p:sp>
      <p:sp>
        <p:nvSpPr>
          <p:cNvPr id="5" name="CasellaDiTesto 4">
            <a:extLst>
              <a:ext uri="{FF2B5EF4-FFF2-40B4-BE49-F238E27FC236}">
                <a16:creationId xmlns:a16="http://schemas.microsoft.com/office/drawing/2014/main" id="{FAD6F13C-143F-C5AA-7E52-A36402C209C9}"/>
              </a:ext>
            </a:extLst>
          </p:cNvPr>
          <p:cNvSpPr txBox="1"/>
          <p:nvPr/>
        </p:nvSpPr>
        <p:spPr>
          <a:xfrm>
            <a:off x="558800" y="77949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4</a:t>
            </a:r>
          </a:p>
        </p:txBody>
      </p:sp>
      <p:sp>
        <p:nvSpPr>
          <p:cNvPr id="6" name="CasellaDiTesto 5">
            <a:extLst>
              <a:ext uri="{FF2B5EF4-FFF2-40B4-BE49-F238E27FC236}">
                <a16:creationId xmlns:a16="http://schemas.microsoft.com/office/drawing/2014/main" id="{277DBED8-82A9-B76C-248D-F67F20D1FCDC}"/>
              </a:ext>
            </a:extLst>
          </p:cNvPr>
          <p:cNvSpPr txBox="1"/>
          <p:nvPr/>
        </p:nvSpPr>
        <p:spPr>
          <a:xfrm>
            <a:off x="558800" y="95221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2C56676E-0825-0474-3A84-81EDE6D12A9F}"/>
              </a:ext>
            </a:extLst>
          </p:cNvPr>
          <p:cNvSpPr txBox="1"/>
          <p:nvPr/>
        </p:nvSpPr>
        <p:spPr>
          <a:xfrm>
            <a:off x="558800" y="112493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8" name="CasellaDiTesto 7">
            <a:extLst>
              <a:ext uri="{FF2B5EF4-FFF2-40B4-BE49-F238E27FC236}">
                <a16:creationId xmlns:a16="http://schemas.microsoft.com/office/drawing/2014/main" id="{2DD15C21-2505-1F5B-CFB7-D5DCC3720E00}"/>
              </a:ext>
            </a:extLst>
          </p:cNvPr>
          <p:cNvSpPr txBox="1"/>
          <p:nvPr/>
        </p:nvSpPr>
        <p:spPr>
          <a:xfrm>
            <a:off x="1849120" y="2046750"/>
            <a:ext cx="9784080" cy="369332"/>
          </a:xfrm>
          <a:prstGeom prst="rect">
            <a:avLst/>
          </a:prstGeom>
          <a:noFill/>
        </p:spPr>
        <p:txBody>
          <a:bodyPr wrap="square" rtlCol="0">
            <a:spAutoFit/>
          </a:bodyPr>
          <a:lstStyle/>
          <a:p>
            <a:r>
              <a:rPr lang="it-IT" dirty="0">
                <a:latin typeface="Encode Sans Semi Expanded Mediu" panose="00000605000000000000" pitchFamily="2" charset="0"/>
              </a:rPr>
              <a:t>ABRAMO</a:t>
            </a:r>
            <a:r>
              <a:rPr lang="it-IT" dirty="0">
                <a:latin typeface="Encode Sans Semi Expanded Light" panose="00000405000000000000" pitchFamily="2" charset="0"/>
              </a:rPr>
              <a:t> → </a:t>
            </a:r>
            <a:r>
              <a:rPr lang="it-IT" dirty="0">
                <a:highlight>
                  <a:srgbClr val="C0C0C0"/>
                </a:highlight>
                <a:latin typeface="Encode Sans Semi Expanded Mediu" panose="00000605000000000000" pitchFamily="2" charset="0"/>
              </a:rPr>
              <a:t>MOSÈ</a:t>
            </a:r>
            <a:r>
              <a:rPr lang="it-IT" dirty="0">
                <a:latin typeface="Encode Sans Semi Expanded Light" panose="00000405000000000000" pitchFamily="2" charset="0"/>
              </a:rPr>
              <a:t>/GIOSUÈ/GIUDICI → </a:t>
            </a:r>
            <a:r>
              <a:rPr lang="it-IT" dirty="0">
                <a:latin typeface="Encode Sans Semi Expanded Mediu" panose="00000605000000000000" pitchFamily="2" charset="0"/>
              </a:rPr>
              <a:t>RE</a:t>
            </a:r>
            <a:r>
              <a:rPr lang="it-IT" dirty="0">
                <a:latin typeface="Encode Sans Semi Expanded Light" panose="00000405000000000000" pitchFamily="2" charset="0"/>
              </a:rPr>
              <a:t>: Saul, Davide e Salomone → Divisione del Regno</a:t>
            </a:r>
          </a:p>
        </p:txBody>
      </p:sp>
      <p:sp>
        <p:nvSpPr>
          <p:cNvPr id="9" name="CasellaDiTesto 8">
            <a:extLst>
              <a:ext uri="{FF2B5EF4-FFF2-40B4-BE49-F238E27FC236}">
                <a16:creationId xmlns:a16="http://schemas.microsoft.com/office/drawing/2014/main" id="{3C9036CF-C1CB-DCD0-4132-A5E491C2691E}"/>
              </a:ext>
            </a:extLst>
          </p:cNvPr>
          <p:cNvSpPr txBox="1"/>
          <p:nvPr/>
        </p:nvSpPr>
        <p:spPr>
          <a:xfrm>
            <a:off x="1849120" y="2416082"/>
            <a:ext cx="9570720" cy="646331"/>
          </a:xfrm>
          <a:prstGeom prst="rect">
            <a:avLst/>
          </a:prstGeom>
          <a:noFill/>
        </p:spPr>
        <p:txBody>
          <a:bodyPr wrap="square" rtlCol="0">
            <a:spAutoFit/>
          </a:bodyPr>
          <a:lstStyle/>
          <a:p>
            <a:r>
              <a:rPr lang="it-IT" dirty="0">
                <a:latin typeface="Encode Sans Semi Expanded Light" panose="00000405000000000000" pitchFamily="2" charset="0"/>
              </a:rPr>
              <a:t>XVIII a.C.     XII a.C.                                    XI/X a.C.                                         931 ca a.C.</a:t>
            </a:r>
          </a:p>
          <a:p>
            <a:r>
              <a:rPr lang="it-IT" dirty="0">
                <a:latin typeface="Encode Sans Semi Expanded Light" panose="00000405000000000000" pitchFamily="2" charset="0"/>
              </a:rPr>
              <a:t>                                                                    </a:t>
            </a:r>
            <a:r>
              <a:rPr lang="it-IT" sz="1600" dirty="0">
                <a:latin typeface="Encode Sans Semi Expanded Light" panose="00000405000000000000" pitchFamily="2" charset="0"/>
              </a:rPr>
              <a:t>(Gerusalemme e Primo Tempio)</a:t>
            </a:r>
            <a:endParaRPr lang="it-IT" dirty="0">
              <a:latin typeface="Encode Sans Semi Expanded Light" panose="00000405000000000000" pitchFamily="2" charset="0"/>
            </a:endParaRPr>
          </a:p>
        </p:txBody>
      </p:sp>
      <p:sp>
        <p:nvSpPr>
          <p:cNvPr id="12" name="CasellaDiTesto 11">
            <a:extLst>
              <a:ext uri="{FF2B5EF4-FFF2-40B4-BE49-F238E27FC236}">
                <a16:creationId xmlns:a16="http://schemas.microsoft.com/office/drawing/2014/main" id="{5D268835-C936-792A-9EC1-12278AA814FC}"/>
              </a:ext>
            </a:extLst>
          </p:cNvPr>
          <p:cNvSpPr txBox="1"/>
          <p:nvPr/>
        </p:nvSpPr>
        <p:spPr>
          <a:xfrm>
            <a:off x="1849120" y="3351908"/>
            <a:ext cx="7233920" cy="369332"/>
          </a:xfrm>
          <a:prstGeom prst="rect">
            <a:avLst/>
          </a:prstGeom>
          <a:noFill/>
        </p:spPr>
        <p:txBody>
          <a:bodyPr wrap="square">
            <a:spAutoFit/>
          </a:bodyPr>
          <a:lstStyle/>
          <a:p>
            <a:r>
              <a:rPr lang="it-IT" dirty="0">
                <a:solidFill>
                  <a:srgbClr val="00B0F0"/>
                </a:solidFill>
                <a:latin typeface="Encode Sans Semi Expanded Mediu" panose="00000605000000000000" pitchFamily="2" charset="0"/>
              </a:rPr>
              <a:t>TORAH</a:t>
            </a:r>
            <a:r>
              <a:rPr lang="it-IT" dirty="0">
                <a:latin typeface="Encode Sans Semi Expanded Light" panose="00000405000000000000" pitchFamily="2" charset="0"/>
              </a:rPr>
              <a:t> </a:t>
            </a:r>
            <a:r>
              <a:rPr lang="it-IT" dirty="0">
                <a:solidFill>
                  <a:srgbClr val="0070C0"/>
                </a:solidFill>
                <a:latin typeface="Encode Sans Semi Expanded Light" panose="00000405000000000000" pitchFamily="2" charset="0"/>
              </a:rPr>
              <a:t>(5 libri)         </a:t>
            </a:r>
            <a:r>
              <a:rPr lang="it-IT" dirty="0">
                <a:solidFill>
                  <a:srgbClr val="0070C0"/>
                </a:solidFill>
                <a:latin typeface="Encode Sans Semi Expanded Mediu" panose="00000605000000000000" pitchFamily="2" charset="0"/>
              </a:rPr>
              <a:t>LIBRI STORICI E PROFETICI (</a:t>
            </a:r>
            <a:r>
              <a:rPr lang="it-IT" dirty="0">
                <a:solidFill>
                  <a:srgbClr val="00B0F0"/>
                </a:solidFill>
                <a:latin typeface="Encode Sans Semi Expanded Mediu" panose="00000605000000000000" pitchFamily="2" charset="0"/>
              </a:rPr>
              <a:t>PROFEZIA</a:t>
            </a:r>
            <a:r>
              <a:rPr lang="it-IT" dirty="0">
                <a:solidFill>
                  <a:srgbClr val="0070C0"/>
                </a:solidFill>
                <a:latin typeface="Encode Sans Semi Expanded Mediu" panose="00000605000000000000" pitchFamily="2" charset="0"/>
              </a:rPr>
              <a:t>)</a:t>
            </a:r>
          </a:p>
        </p:txBody>
      </p:sp>
      <p:sp>
        <p:nvSpPr>
          <p:cNvPr id="13" name="CasellaDiTesto 12">
            <a:extLst>
              <a:ext uri="{FF2B5EF4-FFF2-40B4-BE49-F238E27FC236}">
                <a16:creationId xmlns:a16="http://schemas.microsoft.com/office/drawing/2014/main" id="{7D5F1A4E-7C20-79E6-A574-8EF381E79D76}"/>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7DE6384E-7EF6-F388-B883-183D21503AD6}"/>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856636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BF6DA-0546-BA15-04D3-334B0994B03A}"/>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4C13C97-BF6A-4546-95E6-191AD9C16D3D}"/>
              </a:ext>
            </a:extLst>
          </p:cNvPr>
          <p:cNvSpPr txBox="1"/>
          <p:nvPr/>
        </p:nvSpPr>
        <p:spPr>
          <a:xfrm>
            <a:off x="558800" y="260323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2</a:t>
            </a:r>
          </a:p>
        </p:txBody>
      </p:sp>
      <p:sp>
        <p:nvSpPr>
          <p:cNvPr id="2" name="CasellaDiTesto 1">
            <a:extLst>
              <a:ext uri="{FF2B5EF4-FFF2-40B4-BE49-F238E27FC236}">
                <a16:creationId xmlns:a16="http://schemas.microsoft.com/office/drawing/2014/main" id="{FE3B7F1F-960E-FC49-1E5B-ACCD175E9F0D}"/>
              </a:ext>
            </a:extLst>
          </p:cNvPr>
          <p:cNvSpPr txBox="1"/>
          <p:nvPr/>
        </p:nvSpPr>
        <p:spPr>
          <a:xfrm>
            <a:off x="558800" y="87603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4" name="CasellaDiTesto 3">
            <a:extLst>
              <a:ext uri="{FF2B5EF4-FFF2-40B4-BE49-F238E27FC236}">
                <a16:creationId xmlns:a16="http://schemas.microsoft.com/office/drawing/2014/main" id="{1D84D2F6-E16B-B8EC-F31F-8B1E0620F596}"/>
              </a:ext>
            </a:extLst>
          </p:cNvPr>
          <p:cNvSpPr txBox="1"/>
          <p:nvPr/>
        </p:nvSpPr>
        <p:spPr>
          <a:xfrm>
            <a:off x="558800" y="43304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3</a:t>
            </a:r>
          </a:p>
        </p:txBody>
      </p:sp>
      <p:sp>
        <p:nvSpPr>
          <p:cNvPr id="5" name="CasellaDiTesto 4">
            <a:extLst>
              <a:ext uri="{FF2B5EF4-FFF2-40B4-BE49-F238E27FC236}">
                <a16:creationId xmlns:a16="http://schemas.microsoft.com/office/drawing/2014/main" id="{8DB46A39-92F7-45FA-A505-04987C6995FA}"/>
              </a:ext>
            </a:extLst>
          </p:cNvPr>
          <p:cNvSpPr txBox="1"/>
          <p:nvPr/>
        </p:nvSpPr>
        <p:spPr>
          <a:xfrm>
            <a:off x="558800" y="60576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4</a:t>
            </a:r>
          </a:p>
        </p:txBody>
      </p:sp>
      <p:sp>
        <p:nvSpPr>
          <p:cNvPr id="6" name="CasellaDiTesto 5">
            <a:extLst>
              <a:ext uri="{FF2B5EF4-FFF2-40B4-BE49-F238E27FC236}">
                <a16:creationId xmlns:a16="http://schemas.microsoft.com/office/drawing/2014/main" id="{1160B0F8-64DC-2D0D-4431-0BB073D60369}"/>
              </a:ext>
            </a:extLst>
          </p:cNvPr>
          <p:cNvSpPr txBox="1"/>
          <p:nvPr/>
        </p:nvSpPr>
        <p:spPr>
          <a:xfrm>
            <a:off x="558800" y="77848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E0800A36-7264-11DC-9D80-35574173DA41}"/>
              </a:ext>
            </a:extLst>
          </p:cNvPr>
          <p:cNvSpPr txBox="1"/>
          <p:nvPr/>
        </p:nvSpPr>
        <p:spPr>
          <a:xfrm>
            <a:off x="558800" y="95120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8" name="CasellaDiTesto 7">
            <a:extLst>
              <a:ext uri="{FF2B5EF4-FFF2-40B4-BE49-F238E27FC236}">
                <a16:creationId xmlns:a16="http://schemas.microsoft.com/office/drawing/2014/main" id="{C4A0EE50-8E62-64A6-8F93-CF5CCA7F7534}"/>
              </a:ext>
            </a:extLst>
          </p:cNvPr>
          <p:cNvSpPr txBox="1"/>
          <p:nvPr/>
        </p:nvSpPr>
        <p:spPr>
          <a:xfrm>
            <a:off x="1849120" y="-1834370"/>
            <a:ext cx="9784080" cy="369332"/>
          </a:xfrm>
          <a:prstGeom prst="rect">
            <a:avLst/>
          </a:prstGeom>
          <a:noFill/>
        </p:spPr>
        <p:txBody>
          <a:bodyPr wrap="square" rtlCol="0">
            <a:spAutoFit/>
          </a:bodyPr>
          <a:lstStyle/>
          <a:p>
            <a:r>
              <a:rPr lang="it-IT" dirty="0">
                <a:latin typeface="Encode Sans Semi Expanded Mediu" panose="00000605000000000000" pitchFamily="2" charset="0"/>
              </a:rPr>
              <a:t>ABRAMO</a:t>
            </a:r>
            <a:r>
              <a:rPr lang="it-IT" dirty="0">
                <a:latin typeface="Encode Sans Semi Expanded Light" panose="00000405000000000000" pitchFamily="2" charset="0"/>
              </a:rPr>
              <a:t> → </a:t>
            </a:r>
            <a:r>
              <a:rPr lang="it-IT" dirty="0">
                <a:highlight>
                  <a:srgbClr val="C0C0C0"/>
                </a:highlight>
                <a:latin typeface="Encode Sans Semi Expanded Mediu" panose="00000605000000000000" pitchFamily="2" charset="0"/>
              </a:rPr>
              <a:t>MOSÈ</a:t>
            </a:r>
            <a:r>
              <a:rPr lang="it-IT" dirty="0">
                <a:latin typeface="Encode Sans Semi Expanded Light" panose="00000405000000000000" pitchFamily="2" charset="0"/>
              </a:rPr>
              <a:t>/GIOSUÈ/GIUDICI → </a:t>
            </a:r>
            <a:r>
              <a:rPr lang="it-IT" dirty="0">
                <a:latin typeface="Encode Sans Semi Expanded Mediu" panose="00000605000000000000" pitchFamily="2" charset="0"/>
              </a:rPr>
              <a:t>RE</a:t>
            </a:r>
            <a:r>
              <a:rPr lang="it-IT" dirty="0">
                <a:latin typeface="Encode Sans Semi Expanded Light" panose="00000405000000000000" pitchFamily="2" charset="0"/>
              </a:rPr>
              <a:t>: Saul, Davide e Salomone → Divisione del Regno</a:t>
            </a:r>
          </a:p>
        </p:txBody>
      </p:sp>
      <p:sp>
        <p:nvSpPr>
          <p:cNvPr id="9" name="CasellaDiTesto 8">
            <a:extLst>
              <a:ext uri="{FF2B5EF4-FFF2-40B4-BE49-F238E27FC236}">
                <a16:creationId xmlns:a16="http://schemas.microsoft.com/office/drawing/2014/main" id="{A514432F-2259-7233-D31A-D7D2B0EA6DF4}"/>
              </a:ext>
            </a:extLst>
          </p:cNvPr>
          <p:cNvSpPr txBox="1"/>
          <p:nvPr/>
        </p:nvSpPr>
        <p:spPr>
          <a:xfrm>
            <a:off x="1849120" y="-1465038"/>
            <a:ext cx="9570720" cy="646331"/>
          </a:xfrm>
          <a:prstGeom prst="rect">
            <a:avLst/>
          </a:prstGeom>
          <a:noFill/>
        </p:spPr>
        <p:txBody>
          <a:bodyPr wrap="square" rtlCol="0">
            <a:spAutoFit/>
          </a:bodyPr>
          <a:lstStyle/>
          <a:p>
            <a:r>
              <a:rPr lang="it-IT" dirty="0">
                <a:latin typeface="Encode Sans Semi Expanded Light" panose="00000405000000000000" pitchFamily="2" charset="0"/>
              </a:rPr>
              <a:t>XVIII a.C.     XII a.C.                                    XI/X a.C.                                         931 ca a.C.</a:t>
            </a:r>
          </a:p>
          <a:p>
            <a:r>
              <a:rPr lang="it-IT" dirty="0">
                <a:latin typeface="Encode Sans Semi Expanded Light" panose="00000405000000000000" pitchFamily="2" charset="0"/>
              </a:rPr>
              <a:t>                                                                    </a:t>
            </a:r>
            <a:r>
              <a:rPr lang="it-IT" sz="1600" dirty="0">
                <a:latin typeface="Encode Sans Semi Expanded Light" panose="00000405000000000000" pitchFamily="2" charset="0"/>
              </a:rPr>
              <a:t>(Gerusalemme e Primo Tempio)</a:t>
            </a:r>
            <a:endParaRPr lang="it-IT" dirty="0">
              <a:latin typeface="Encode Sans Semi Expanded Light" panose="00000405000000000000" pitchFamily="2" charset="0"/>
            </a:endParaRPr>
          </a:p>
        </p:txBody>
      </p:sp>
      <p:sp>
        <p:nvSpPr>
          <p:cNvPr id="12" name="CasellaDiTesto 11">
            <a:extLst>
              <a:ext uri="{FF2B5EF4-FFF2-40B4-BE49-F238E27FC236}">
                <a16:creationId xmlns:a16="http://schemas.microsoft.com/office/drawing/2014/main" id="{A5D7DDD4-4779-94C9-6CF7-A7D000B5230B}"/>
              </a:ext>
            </a:extLst>
          </p:cNvPr>
          <p:cNvSpPr txBox="1"/>
          <p:nvPr/>
        </p:nvSpPr>
        <p:spPr>
          <a:xfrm>
            <a:off x="1849120" y="-529212"/>
            <a:ext cx="7233920" cy="369332"/>
          </a:xfrm>
          <a:prstGeom prst="rect">
            <a:avLst/>
          </a:prstGeom>
          <a:noFill/>
        </p:spPr>
        <p:txBody>
          <a:bodyPr wrap="square">
            <a:spAutoFit/>
          </a:bodyPr>
          <a:lstStyle/>
          <a:p>
            <a:r>
              <a:rPr lang="it-IT" dirty="0">
                <a:solidFill>
                  <a:srgbClr val="00B0F0"/>
                </a:solidFill>
                <a:latin typeface="Encode Sans Semi Expanded Mediu" panose="00000605000000000000" pitchFamily="2" charset="0"/>
              </a:rPr>
              <a:t>TORAH</a:t>
            </a:r>
            <a:r>
              <a:rPr lang="it-IT" dirty="0">
                <a:latin typeface="Encode Sans Semi Expanded Light" panose="00000405000000000000" pitchFamily="2" charset="0"/>
              </a:rPr>
              <a:t> </a:t>
            </a:r>
            <a:r>
              <a:rPr lang="it-IT" dirty="0">
                <a:solidFill>
                  <a:srgbClr val="0070C0"/>
                </a:solidFill>
                <a:latin typeface="Encode Sans Semi Expanded Light" panose="00000405000000000000" pitchFamily="2" charset="0"/>
              </a:rPr>
              <a:t>(5 libri)         </a:t>
            </a:r>
            <a:r>
              <a:rPr lang="it-IT" dirty="0">
                <a:solidFill>
                  <a:srgbClr val="0070C0"/>
                </a:solidFill>
                <a:latin typeface="Encode Sans Semi Expanded Mediu" panose="00000605000000000000" pitchFamily="2" charset="0"/>
              </a:rPr>
              <a:t>LIBRI STORICI E PROFETICI (</a:t>
            </a:r>
            <a:r>
              <a:rPr lang="it-IT" dirty="0">
                <a:solidFill>
                  <a:srgbClr val="00B0F0"/>
                </a:solidFill>
                <a:latin typeface="Encode Sans Semi Expanded Mediu" panose="00000605000000000000" pitchFamily="2" charset="0"/>
              </a:rPr>
              <a:t>PROFEZIA</a:t>
            </a:r>
            <a:r>
              <a:rPr lang="it-IT" dirty="0">
                <a:solidFill>
                  <a:srgbClr val="0070C0"/>
                </a:solidFill>
                <a:latin typeface="Encode Sans Semi Expanded Mediu" panose="00000605000000000000" pitchFamily="2" charset="0"/>
              </a:rPr>
              <a:t>)</a:t>
            </a:r>
          </a:p>
        </p:txBody>
      </p:sp>
      <p:sp>
        <p:nvSpPr>
          <p:cNvPr id="13" name="CasellaDiTesto 12">
            <a:extLst>
              <a:ext uri="{FF2B5EF4-FFF2-40B4-BE49-F238E27FC236}">
                <a16:creationId xmlns:a16="http://schemas.microsoft.com/office/drawing/2014/main" id="{74DE4A0A-EFEE-028C-44B4-52DB6415CA9E}"/>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7F4B15D7-E967-4933-214D-DE93D8E1DE33}"/>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32CB5CF7-AB86-3047-391F-6B87167C5E0F}"/>
              </a:ext>
            </a:extLst>
          </p:cNvPr>
          <p:cNvSpPr txBox="1"/>
          <p:nvPr/>
        </p:nvSpPr>
        <p:spPr>
          <a:xfrm>
            <a:off x="1849120" y="3259139"/>
            <a:ext cx="268224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Divisione del Regno:</a:t>
            </a:r>
          </a:p>
        </p:txBody>
      </p:sp>
      <p:sp>
        <p:nvSpPr>
          <p:cNvPr id="17" name="CasellaDiTesto 16">
            <a:extLst>
              <a:ext uri="{FF2B5EF4-FFF2-40B4-BE49-F238E27FC236}">
                <a16:creationId xmlns:a16="http://schemas.microsoft.com/office/drawing/2014/main" id="{6571F57E-5A24-9AFC-0ED5-21F7FB1A7081}"/>
              </a:ext>
            </a:extLst>
          </p:cNvPr>
          <p:cNvSpPr txBox="1"/>
          <p:nvPr/>
        </p:nvSpPr>
        <p:spPr>
          <a:xfrm>
            <a:off x="4556760" y="2905196"/>
            <a:ext cx="6863080" cy="1107996"/>
          </a:xfrm>
          <a:prstGeom prst="rect">
            <a:avLst/>
          </a:prstGeom>
          <a:noFill/>
        </p:spPr>
        <p:txBody>
          <a:bodyPr wrap="square">
            <a:spAutoFit/>
          </a:bodyPr>
          <a:lstStyle/>
          <a:p>
            <a:r>
              <a:rPr lang="it-IT" sz="1600" dirty="0">
                <a:latin typeface="Encode Sans Semi Expanded Light" panose="00000405000000000000" pitchFamily="2" charset="0"/>
              </a:rPr>
              <a:t>→ Regno di Israele (Nord: </a:t>
            </a:r>
            <a:r>
              <a:rPr lang="it-IT" sz="1600" dirty="0" err="1">
                <a:latin typeface="Encode Sans Semi Expanded Light" panose="00000405000000000000" pitchFamily="2" charset="0"/>
              </a:rPr>
              <a:t>Tirsa</a:t>
            </a:r>
            <a:r>
              <a:rPr lang="it-IT" sz="1600" dirty="0">
                <a:latin typeface="Encode Sans Semi Expanded Light" panose="00000405000000000000" pitchFamily="2" charset="0"/>
              </a:rPr>
              <a:t>, poi Samaria): </a:t>
            </a:r>
            <a:r>
              <a:rPr lang="it-IT" sz="1600" dirty="0" err="1">
                <a:latin typeface="Encode Sans Semi Expanded Light" panose="00000405000000000000" pitchFamily="2" charset="0"/>
              </a:rPr>
              <a:t>Geroboamo</a:t>
            </a:r>
            <a:r>
              <a:rPr lang="it-IT" sz="1600" dirty="0">
                <a:latin typeface="Encode Sans Semi Expanded Light" panose="00000405000000000000" pitchFamily="2" charset="0"/>
              </a:rPr>
              <a:t> (serie di Re …)</a:t>
            </a:r>
          </a:p>
          <a:p>
            <a:endParaRPr lang="it-IT" sz="1600" dirty="0">
              <a:latin typeface="Encode Sans Semi Expanded Light" panose="00000405000000000000" pitchFamily="2" charset="0"/>
            </a:endParaRPr>
          </a:p>
          <a:p>
            <a:endParaRPr lang="it-IT" sz="1600" dirty="0">
              <a:latin typeface="Encode Sans Semi Expanded Light" panose="00000405000000000000" pitchFamily="2" charset="0"/>
            </a:endParaRPr>
          </a:p>
          <a:p>
            <a:r>
              <a:rPr lang="it-IT" sz="1600" dirty="0">
                <a:latin typeface="Encode Sans Semi Expanded Light" panose="00000405000000000000" pitchFamily="2" charset="0"/>
              </a:rPr>
              <a:t>→ Regno di Giuda (Sud: Gerusalemme): Roboamo (serie di Re …)</a:t>
            </a:r>
          </a:p>
        </p:txBody>
      </p:sp>
    </p:spTree>
    <p:extLst>
      <p:ext uri="{BB962C8B-B14F-4D97-AF65-F5344CB8AC3E}">
        <p14:creationId xmlns:p14="http://schemas.microsoft.com/office/powerpoint/2010/main" val="3643110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9F753-F4C4-BD0A-3878-26B70F27D88C}"/>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F863C781-C995-2364-D052-AFC17DA45E4E}"/>
              </a:ext>
            </a:extLst>
          </p:cNvPr>
          <p:cNvSpPr txBox="1"/>
          <p:nvPr/>
        </p:nvSpPr>
        <p:spPr>
          <a:xfrm>
            <a:off x="558800" y="83539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4" name="CasellaDiTesto 3">
            <a:extLst>
              <a:ext uri="{FF2B5EF4-FFF2-40B4-BE49-F238E27FC236}">
                <a16:creationId xmlns:a16="http://schemas.microsoft.com/office/drawing/2014/main" id="{B0F0B4E2-DC15-B699-3CE3-75D4C7657E22}"/>
              </a:ext>
            </a:extLst>
          </p:cNvPr>
          <p:cNvSpPr txBox="1"/>
          <p:nvPr/>
        </p:nvSpPr>
        <p:spPr>
          <a:xfrm>
            <a:off x="558800" y="260831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3</a:t>
            </a:r>
          </a:p>
        </p:txBody>
      </p:sp>
      <p:sp>
        <p:nvSpPr>
          <p:cNvPr id="5" name="CasellaDiTesto 4">
            <a:extLst>
              <a:ext uri="{FF2B5EF4-FFF2-40B4-BE49-F238E27FC236}">
                <a16:creationId xmlns:a16="http://schemas.microsoft.com/office/drawing/2014/main" id="{AE974B89-7518-F73C-C4B2-7C455BE87165}"/>
              </a:ext>
            </a:extLst>
          </p:cNvPr>
          <p:cNvSpPr txBox="1"/>
          <p:nvPr/>
        </p:nvSpPr>
        <p:spPr>
          <a:xfrm>
            <a:off x="558800" y="43355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4</a:t>
            </a:r>
          </a:p>
        </p:txBody>
      </p:sp>
      <p:sp>
        <p:nvSpPr>
          <p:cNvPr id="6" name="CasellaDiTesto 5">
            <a:extLst>
              <a:ext uri="{FF2B5EF4-FFF2-40B4-BE49-F238E27FC236}">
                <a16:creationId xmlns:a16="http://schemas.microsoft.com/office/drawing/2014/main" id="{D1F67F7B-9D15-B1D2-E62B-1E7DC0C28AF7}"/>
              </a:ext>
            </a:extLst>
          </p:cNvPr>
          <p:cNvSpPr txBox="1"/>
          <p:nvPr/>
        </p:nvSpPr>
        <p:spPr>
          <a:xfrm>
            <a:off x="558800" y="60627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1380DFA6-0B05-C4DF-6227-177153FA27AF}"/>
              </a:ext>
            </a:extLst>
          </p:cNvPr>
          <p:cNvSpPr txBox="1"/>
          <p:nvPr/>
        </p:nvSpPr>
        <p:spPr>
          <a:xfrm>
            <a:off x="558800" y="77899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0075251E-EEB3-E6B6-D139-D287225027EA}"/>
              </a:ext>
            </a:extLst>
          </p:cNvPr>
          <p:cNvSpPr txBox="1"/>
          <p:nvPr/>
        </p:nvSpPr>
        <p:spPr>
          <a:xfrm>
            <a:off x="548640" y="-891808"/>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C86683E2-1C18-5148-9436-A46546751B63}"/>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63B57691-2C52-3F69-FB66-DE1996B25C32}"/>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4516F029-CCAF-B27F-A97E-2662C44ED50A}"/>
              </a:ext>
            </a:extLst>
          </p:cNvPr>
          <p:cNvSpPr txBox="1"/>
          <p:nvPr/>
        </p:nvSpPr>
        <p:spPr>
          <a:xfrm>
            <a:off x="1849120" y="-2532061"/>
            <a:ext cx="268224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Divisione del Regno:</a:t>
            </a:r>
          </a:p>
        </p:txBody>
      </p:sp>
      <p:sp>
        <p:nvSpPr>
          <p:cNvPr id="12" name="CasellaDiTesto 11">
            <a:extLst>
              <a:ext uri="{FF2B5EF4-FFF2-40B4-BE49-F238E27FC236}">
                <a16:creationId xmlns:a16="http://schemas.microsoft.com/office/drawing/2014/main" id="{6DD3BF71-A824-4489-A125-0C6D251A09D5}"/>
              </a:ext>
            </a:extLst>
          </p:cNvPr>
          <p:cNvSpPr txBox="1"/>
          <p:nvPr/>
        </p:nvSpPr>
        <p:spPr>
          <a:xfrm>
            <a:off x="4556760" y="-2886004"/>
            <a:ext cx="6863080" cy="1107996"/>
          </a:xfrm>
          <a:prstGeom prst="rect">
            <a:avLst/>
          </a:prstGeom>
          <a:noFill/>
        </p:spPr>
        <p:txBody>
          <a:bodyPr wrap="square">
            <a:spAutoFit/>
          </a:bodyPr>
          <a:lstStyle/>
          <a:p>
            <a:r>
              <a:rPr lang="it-IT" sz="1600" dirty="0">
                <a:latin typeface="Encode Sans Semi Expanded Light" panose="00000405000000000000" pitchFamily="2" charset="0"/>
              </a:rPr>
              <a:t>→ Regno di Israele (Nord: </a:t>
            </a:r>
            <a:r>
              <a:rPr lang="it-IT" sz="1600" dirty="0" err="1">
                <a:latin typeface="Encode Sans Semi Expanded Light" panose="00000405000000000000" pitchFamily="2" charset="0"/>
              </a:rPr>
              <a:t>Tirsa</a:t>
            </a:r>
            <a:r>
              <a:rPr lang="it-IT" sz="1600" dirty="0">
                <a:latin typeface="Encode Sans Semi Expanded Light" panose="00000405000000000000" pitchFamily="2" charset="0"/>
              </a:rPr>
              <a:t>, poi Samaria): </a:t>
            </a:r>
            <a:r>
              <a:rPr lang="it-IT" sz="1600" dirty="0" err="1">
                <a:latin typeface="Encode Sans Semi Expanded Light" panose="00000405000000000000" pitchFamily="2" charset="0"/>
              </a:rPr>
              <a:t>Geroboamo</a:t>
            </a:r>
            <a:r>
              <a:rPr lang="it-IT" sz="1600" dirty="0">
                <a:latin typeface="Encode Sans Semi Expanded Light" panose="00000405000000000000" pitchFamily="2" charset="0"/>
              </a:rPr>
              <a:t> (serie di Re …)</a:t>
            </a:r>
          </a:p>
          <a:p>
            <a:endParaRPr lang="it-IT" sz="1600" dirty="0">
              <a:latin typeface="Encode Sans Semi Expanded Light" panose="00000405000000000000" pitchFamily="2" charset="0"/>
            </a:endParaRPr>
          </a:p>
          <a:p>
            <a:endParaRPr lang="it-IT" sz="1600" dirty="0">
              <a:latin typeface="Encode Sans Semi Expanded Light" panose="00000405000000000000" pitchFamily="2" charset="0"/>
            </a:endParaRPr>
          </a:p>
          <a:p>
            <a:r>
              <a:rPr lang="it-IT" sz="1600" dirty="0">
                <a:latin typeface="Encode Sans Semi Expanded Light" panose="00000405000000000000" pitchFamily="2" charset="0"/>
              </a:rPr>
              <a:t>→ Regno di Giuda (Sud: Gerusalemme): Roboamo (serie di Re …)</a:t>
            </a:r>
          </a:p>
        </p:txBody>
      </p:sp>
      <p:sp>
        <p:nvSpPr>
          <p:cNvPr id="18" name="CasellaDiTesto 17">
            <a:extLst>
              <a:ext uri="{FF2B5EF4-FFF2-40B4-BE49-F238E27FC236}">
                <a16:creationId xmlns:a16="http://schemas.microsoft.com/office/drawing/2014/main" id="{6A56D36C-D5FB-1109-99D4-C84A220737AD}"/>
              </a:ext>
            </a:extLst>
          </p:cNvPr>
          <p:cNvSpPr txBox="1"/>
          <p:nvPr/>
        </p:nvSpPr>
        <p:spPr>
          <a:xfrm>
            <a:off x="1849120" y="2678324"/>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19" name="CasellaDiTesto 18">
            <a:extLst>
              <a:ext uri="{FF2B5EF4-FFF2-40B4-BE49-F238E27FC236}">
                <a16:creationId xmlns:a16="http://schemas.microsoft.com/office/drawing/2014/main" id="{E967DD6A-B666-F771-B916-E7E61F956E0D}"/>
              </a:ext>
            </a:extLst>
          </p:cNvPr>
          <p:cNvSpPr txBox="1"/>
          <p:nvPr/>
        </p:nvSpPr>
        <p:spPr>
          <a:xfrm>
            <a:off x="8920480" y="3216933"/>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Tree>
    <p:extLst>
      <p:ext uri="{BB962C8B-B14F-4D97-AF65-F5344CB8AC3E}">
        <p14:creationId xmlns:p14="http://schemas.microsoft.com/office/powerpoint/2010/main" val="542813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3CE58-0B9A-B3CC-653B-D17E7934B06C}"/>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07349FE1-745F-3899-8A44-61587CB71C01}"/>
              </a:ext>
            </a:extLst>
          </p:cNvPr>
          <p:cNvSpPr txBox="1"/>
          <p:nvPr/>
        </p:nvSpPr>
        <p:spPr>
          <a:xfrm>
            <a:off x="558800" y="82523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14508D09-15B0-7DFD-C417-6D9ACAA326DF}"/>
              </a:ext>
            </a:extLst>
          </p:cNvPr>
          <p:cNvSpPr txBox="1"/>
          <p:nvPr/>
        </p:nvSpPr>
        <p:spPr>
          <a:xfrm>
            <a:off x="548640" y="-9299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5" name="CasellaDiTesto 4">
            <a:extLst>
              <a:ext uri="{FF2B5EF4-FFF2-40B4-BE49-F238E27FC236}">
                <a16:creationId xmlns:a16="http://schemas.microsoft.com/office/drawing/2014/main" id="{3AAEAE30-924B-C08B-B3CD-8DAA7FAB07A1}"/>
              </a:ext>
            </a:extLst>
          </p:cNvPr>
          <p:cNvSpPr txBox="1"/>
          <p:nvPr/>
        </p:nvSpPr>
        <p:spPr>
          <a:xfrm>
            <a:off x="558800" y="255243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4</a:t>
            </a:r>
          </a:p>
        </p:txBody>
      </p:sp>
      <p:sp>
        <p:nvSpPr>
          <p:cNvPr id="6" name="CasellaDiTesto 5">
            <a:extLst>
              <a:ext uri="{FF2B5EF4-FFF2-40B4-BE49-F238E27FC236}">
                <a16:creationId xmlns:a16="http://schemas.microsoft.com/office/drawing/2014/main" id="{504D6795-FB0C-6B0C-49C4-204BA8CF0009}"/>
              </a:ext>
            </a:extLst>
          </p:cNvPr>
          <p:cNvSpPr txBox="1"/>
          <p:nvPr/>
        </p:nvSpPr>
        <p:spPr>
          <a:xfrm>
            <a:off x="558800" y="42796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68955C5B-44AE-7687-6393-88B9A3251C8E}"/>
              </a:ext>
            </a:extLst>
          </p:cNvPr>
          <p:cNvSpPr txBox="1"/>
          <p:nvPr/>
        </p:nvSpPr>
        <p:spPr>
          <a:xfrm>
            <a:off x="558800" y="60068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68A63A9C-DB7D-D886-3576-FC79406A144F}"/>
              </a:ext>
            </a:extLst>
          </p:cNvPr>
          <p:cNvSpPr txBox="1"/>
          <p:nvPr/>
        </p:nvSpPr>
        <p:spPr>
          <a:xfrm>
            <a:off x="538480" y="-26571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880DF126-B271-4E24-29B7-490A5E610508}"/>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5D31FF79-FF98-CB07-AB85-A52076712AE1}"/>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21C2A3E8-7D83-F286-C595-952104E2FFF7}"/>
              </a:ext>
            </a:extLst>
          </p:cNvPr>
          <p:cNvSpPr txBox="1"/>
          <p:nvPr/>
        </p:nvSpPr>
        <p:spPr>
          <a:xfrm>
            <a:off x="1849120" y="-2076556"/>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22" name="CasellaDiTesto 21">
            <a:extLst>
              <a:ext uri="{FF2B5EF4-FFF2-40B4-BE49-F238E27FC236}">
                <a16:creationId xmlns:a16="http://schemas.microsoft.com/office/drawing/2014/main" id="{5C93C2CE-B556-B836-5B48-087915C1E4A5}"/>
              </a:ext>
            </a:extLst>
          </p:cNvPr>
          <p:cNvSpPr txBox="1"/>
          <p:nvPr/>
        </p:nvSpPr>
        <p:spPr>
          <a:xfrm>
            <a:off x="8920480" y="-1537947"/>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
        <p:nvSpPr>
          <p:cNvPr id="23" name="CasellaDiTesto 22">
            <a:extLst>
              <a:ext uri="{FF2B5EF4-FFF2-40B4-BE49-F238E27FC236}">
                <a16:creationId xmlns:a16="http://schemas.microsoft.com/office/drawing/2014/main" id="{3BDC9DBC-3B94-D5A1-9032-DFD7B4629E6B}"/>
              </a:ext>
            </a:extLst>
          </p:cNvPr>
          <p:cNvSpPr txBox="1"/>
          <p:nvPr/>
        </p:nvSpPr>
        <p:spPr>
          <a:xfrm>
            <a:off x="1838960" y="3105834"/>
            <a:ext cx="9580880" cy="369332"/>
          </a:xfrm>
          <a:prstGeom prst="rect">
            <a:avLst/>
          </a:prstGeom>
          <a:noFill/>
        </p:spPr>
        <p:txBody>
          <a:bodyPr wrap="square" rtlCol="0">
            <a:spAutoFit/>
          </a:bodyPr>
          <a:lstStyle/>
          <a:p>
            <a:r>
              <a:rPr lang="it-IT" dirty="0">
                <a:latin typeface="Encode Sans Semi Expanded Light" panose="00000405000000000000" pitchFamily="2" charset="0"/>
              </a:rPr>
              <a:t>538 Ciro (Persiani) → </a:t>
            </a:r>
            <a:r>
              <a:rPr lang="it-IT" dirty="0">
                <a:highlight>
                  <a:srgbClr val="C0C0C0"/>
                </a:highlight>
                <a:latin typeface="Encode Sans Semi Expanded Mediu" panose="00000605000000000000" pitchFamily="2" charset="0"/>
              </a:rPr>
              <a:t>RITORNO DALL’ESILIO</a:t>
            </a:r>
            <a:r>
              <a:rPr lang="it-IT" dirty="0">
                <a:latin typeface="Encode Sans Semi Expanded Light" panose="00000405000000000000" pitchFamily="2" charset="0"/>
              </a:rPr>
              <a:t>: Esdra e Neemia (V/IV a.C.) → </a:t>
            </a:r>
            <a:r>
              <a:rPr lang="it-IT" dirty="0">
                <a:highlight>
                  <a:srgbClr val="C0C0C0"/>
                </a:highlight>
                <a:latin typeface="Encode Sans Semi Expanded Mediu" panose="00000605000000000000" pitchFamily="2" charset="0"/>
              </a:rPr>
              <a:t>2^ Tempio</a:t>
            </a:r>
          </a:p>
        </p:txBody>
      </p:sp>
    </p:spTree>
    <p:extLst>
      <p:ext uri="{BB962C8B-B14F-4D97-AF65-F5344CB8AC3E}">
        <p14:creationId xmlns:p14="http://schemas.microsoft.com/office/powerpoint/2010/main" val="350583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D5790-230B-278A-14D6-F01E1F540B2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EA33EAA4-F774-768D-1DDA-A5DDE9D5EF65}"/>
              </a:ext>
            </a:extLst>
          </p:cNvPr>
          <p:cNvSpPr txBox="1"/>
          <p:nvPr/>
        </p:nvSpPr>
        <p:spPr>
          <a:xfrm>
            <a:off x="558800" y="83539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4</a:t>
            </a:r>
          </a:p>
        </p:txBody>
      </p:sp>
      <p:sp>
        <p:nvSpPr>
          <p:cNvPr id="4" name="CasellaDiTesto 3">
            <a:extLst>
              <a:ext uri="{FF2B5EF4-FFF2-40B4-BE49-F238E27FC236}">
                <a16:creationId xmlns:a16="http://schemas.microsoft.com/office/drawing/2014/main" id="{69148F78-FB46-9419-5EF9-C507766FE7C3}"/>
              </a:ext>
            </a:extLst>
          </p:cNvPr>
          <p:cNvSpPr txBox="1"/>
          <p:nvPr/>
        </p:nvSpPr>
        <p:spPr>
          <a:xfrm>
            <a:off x="558800" y="-891808"/>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B28ED268-555B-3ECE-B736-B75027E7424C}"/>
              </a:ext>
            </a:extLst>
          </p:cNvPr>
          <p:cNvSpPr txBox="1"/>
          <p:nvPr/>
        </p:nvSpPr>
        <p:spPr>
          <a:xfrm>
            <a:off x="548640" y="-264700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6" name="CasellaDiTesto 5">
            <a:extLst>
              <a:ext uri="{FF2B5EF4-FFF2-40B4-BE49-F238E27FC236}">
                <a16:creationId xmlns:a16="http://schemas.microsoft.com/office/drawing/2014/main" id="{9DC04F3A-2271-B3E5-843D-EEC8C066FFCF}"/>
              </a:ext>
            </a:extLst>
          </p:cNvPr>
          <p:cNvSpPr txBox="1"/>
          <p:nvPr/>
        </p:nvSpPr>
        <p:spPr>
          <a:xfrm>
            <a:off x="558800" y="256259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5</a:t>
            </a:r>
          </a:p>
        </p:txBody>
      </p:sp>
      <p:sp>
        <p:nvSpPr>
          <p:cNvPr id="7" name="CasellaDiTesto 6">
            <a:extLst>
              <a:ext uri="{FF2B5EF4-FFF2-40B4-BE49-F238E27FC236}">
                <a16:creationId xmlns:a16="http://schemas.microsoft.com/office/drawing/2014/main" id="{46D4D36C-B238-E6BF-409A-7EBC10F08E3D}"/>
              </a:ext>
            </a:extLst>
          </p:cNvPr>
          <p:cNvSpPr txBox="1"/>
          <p:nvPr/>
        </p:nvSpPr>
        <p:spPr>
          <a:xfrm>
            <a:off x="558800" y="42897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022E3B2F-FA99-49B1-D5BA-8F9A4E8E9D44}"/>
              </a:ext>
            </a:extLst>
          </p:cNvPr>
          <p:cNvSpPr txBox="1"/>
          <p:nvPr/>
        </p:nvSpPr>
        <p:spPr>
          <a:xfrm>
            <a:off x="538480" y="-437420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0C00A417-685C-56E6-EB71-AD563EF58F86}"/>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27ED9FE5-B06B-70E4-01F3-A426D77CB844}"/>
              </a:ext>
            </a:extLst>
          </p:cNvPr>
          <p:cNvSpPr/>
          <p:nvPr/>
        </p:nvSpPr>
        <p:spPr>
          <a:xfrm>
            <a:off x="4556760" y="4509595"/>
            <a:ext cx="735076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id="{C89F9AB2-BF63-DA3C-CE47-E5DFD89C3932}"/>
              </a:ext>
            </a:extLst>
          </p:cNvPr>
          <p:cNvSpPr txBox="1"/>
          <p:nvPr/>
        </p:nvSpPr>
        <p:spPr>
          <a:xfrm>
            <a:off x="1838960" y="-1222326"/>
            <a:ext cx="9580880" cy="369332"/>
          </a:xfrm>
          <a:prstGeom prst="rect">
            <a:avLst/>
          </a:prstGeom>
          <a:noFill/>
        </p:spPr>
        <p:txBody>
          <a:bodyPr wrap="square" rtlCol="0">
            <a:spAutoFit/>
          </a:bodyPr>
          <a:lstStyle/>
          <a:p>
            <a:r>
              <a:rPr lang="it-IT" dirty="0">
                <a:latin typeface="Encode Sans Semi Expanded Light" panose="00000405000000000000" pitchFamily="2" charset="0"/>
              </a:rPr>
              <a:t>538 Ciro (Persiani) → </a:t>
            </a:r>
            <a:r>
              <a:rPr lang="it-IT" dirty="0">
                <a:highlight>
                  <a:srgbClr val="C0C0C0"/>
                </a:highlight>
                <a:latin typeface="Encode Sans Semi Expanded Mediu" panose="00000605000000000000" pitchFamily="2" charset="0"/>
              </a:rPr>
              <a:t>RITORNO DALL’ESILIO</a:t>
            </a:r>
            <a:r>
              <a:rPr lang="it-IT" dirty="0">
                <a:latin typeface="Encode Sans Semi Expanded Light" panose="00000405000000000000" pitchFamily="2" charset="0"/>
              </a:rPr>
              <a:t>: Esdra e Neemia (V/IV a.C.) → </a:t>
            </a:r>
            <a:r>
              <a:rPr lang="it-IT" dirty="0">
                <a:highlight>
                  <a:srgbClr val="C0C0C0"/>
                </a:highlight>
                <a:latin typeface="Encode Sans Semi Expanded Mediu" panose="00000605000000000000" pitchFamily="2" charset="0"/>
              </a:rPr>
              <a:t>2^ Tempio</a:t>
            </a:r>
          </a:p>
        </p:txBody>
      </p:sp>
      <p:sp>
        <p:nvSpPr>
          <p:cNvPr id="8" name="CasellaDiTesto 7">
            <a:extLst>
              <a:ext uri="{FF2B5EF4-FFF2-40B4-BE49-F238E27FC236}">
                <a16:creationId xmlns:a16="http://schemas.microsoft.com/office/drawing/2014/main" id="{7088726E-9893-C1AF-08C2-8BB51418476B}"/>
              </a:ext>
            </a:extLst>
          </p:cNvPr>
          <p:cNvSpPr txBox="1"/>
          <p:nvPr/>
        </p:nvSpPr>
        <p:spPr>
          <a:xfrm>
            <a:off x="1859280" y="3001471"/>
            <a:ext cx="10068560" cy="369332"/>
          </a:xfrm>
          <a:prstGeom prst="rect">
            <a:avLst/>
          </a:prstGeom>
          <a:noFill/>
        </p:spPr>
        <p:txBody>
          <a:bodyPr wrap="square" rtlCol="0">
            <a:spAutoFit/>
          </a:bodyPr>
          <a:lstStyle/>
          <a:p>
            <a:r>
              <a:rPr lang="it-IT" dirty="0">
                <a:latin typeface="Encode Sans Semi Expanded Light" panose="00000405000000000000" pitchFamily="2" charset="0"/>
              </a:rPr>
              <a:t>Dal V a.C. Dominazione dei grandi imperi → Persiani, Medi, Alessandro Magno, Lagidi, Seleucidi</a:t>
            </a:r>
          </a:p>
        </p:txBody>
      </p:sp>
      <p:sp>
        <p:nvSpPr>
          <p:cNvPr id="9" name="CasellaDiTesto 8">
            <a:extLst>
              <a:ext uri="{FF2B5EF4-FFF2-40B4-BE49-F238E27FC236}">
                <a16:creationId xmlns:a16="http://schemas.microsoft.com/office/drawing/2014/main" id="{DA4A1F18-97CC-0508-A1DB-2FF87D05474E}"/>
              </a:ext>
            </a:extLst>
          </p:cNvPr>
          <p:cNvSpPr txBox="1"/>
          <p:nvPr/>
        </p:nvSpPr>
        <p:spPr>
          <a:xfrm>
            <a:off x="1879600" y="3487197"/>
            <a:ext cx="72339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LIBRI SAPIENZIALI (</a:t>
            </a:r>
            <a:r>
              <a:rPr lang="it-IT" dirty="0">
                <a:solidFill>
                  <a:srgbClr val="00B0F0"/>
                </a:solidFill>
                <a:latin typeface="Encode Sans Semi Expanded Mediu" panose="00000605000000000000" pitchFamily="2" charset="0"/>
              </a:rPr>
              <a:t>SCRITTI</a:t>
            </a:r>
            <a:r>
              <a:rPr lang="it-IT" dirty="0">
                <a:solidFill>
                  <a:srgbClr val="0070C0"/>
                </a:solidFill>
                <a:latin typeface="Encode Sans Semi Expanded Mediu" panose="00000605000000000000" pitchFamily="2" charset="0"/>
              </a:rPr>
              <a:t>)</a:t>
            </a:r>
          </a:p>
        </p:txBody>
      </p:sp>
    </p:spTree>
    <p:extLst>
      <p:ext uri="{BB962C8B-B14F-4D97-AF65-F5344CB8AC3E}">
        <p14:creationId xmlns:p14="http://schemas.microsoft.com/office/powerpoint/2010/main" val="635391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0BB56-27A4-B891-DB6D-76E69DFF0DD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823BE81F-448B-18B3-0C3A-F33DD0CEE88B}"/>
              </a:ext>
            </a:extLst>
          </p:cNvPr>
          <p:cNvSpPr txBox="1"/>
          <p:nvPr/>
        </p:nvSpPr>
        <p:spPr>
          <a:xfrm>
            <a:off x="579120" y="-911556"/>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4</a:t>
            </a:r>
          </a:p>
        </p:txBody>
      </p:sp>
      <p:sp>
        <p:nvSpPr>
          <p:cNvPr id="4" name="CasellaDiTesto 3">
            <a:extLst>
              <a:ext uri="{FF2B5EF4-FFF2-40B4-BE49-F238E27FC236}">
                <a16:creationId xmlns:a16="http://schemas.microsoft.com/office/drawing/2014/main" id="{D77DDBDE-4C32-171A-1E2D-4895F221B59E}"/>
              </a:ext>
            </a:extLst>
          </p:cNvPr>
          <p:cNvSpPr txBox="1"/>
          <p:nvPr/>
        </p:nvSpPr>
        <p:spPr>
          <a:xfrm>
            <a:off x="579120" y="-2638756"/>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DC340F76-2512-8FA0-F144-65FC7DECA077}"/>
              </a:ext>
            </a:extLst>
          </p:cNvPr>
          <p:cNvSpPr txBox="1"/>
          <p:nvPr/>
        </p:nvSpPr>
        <p:spPr>
          <a:xfrm>
            <a:off x="568960" y="-439395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7" name="CasellaDiTesto 6">
            <a:extLst>
              <a:ext uri="{FF2B5EF4-FFF2-40B4-BE49-F238E27FC236}">
                <a16:creationId xmlns:a16="http://schemas.microsoft.com/office/drawing/2014/main" id="{4D0288A4-2A35-E636-5604-5ED0E9E14F4C}"/>
              </a:ext>
            </a:extLst>
          </p:cNvPr>
          <p:cNvSpPr txBox="1"/>
          <p:nvPr/>
        </p:nvSpPr>
        <p:spPr>
          <a:xfrm>
            <a:off x="558800" y="256259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6</a:t>
            </a:r>
          </a:p>
        </p:txBody>
      </p:sp>
      <p:sp>
        <p:nvSpPr>
          <p:cNvPr id="6" name="CasellaDiTesto 5">
            <a:extLst>
              <a:ext uri="{FF2B5EF4-FFF2-40B4-BE49-F238E27FC236}">
                <a16:creationId xmlns:a16="http://schemas.microsoft.com/office/drawing/2014/main" id="{2DFAE1D2-6226-8A1F-0646-3CE74B4EFEB5}"/>
              </a:ext>
            </a:extLst>
          </p:cNvPr>
          <p:cNvSpPr txBox="1"/>
          <p:nvPr/>
        </p:nvSpPr>
        <p:spPr>
          <a:xfrm>
            <a:off x="579120" y="81564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5</a:t>
            </a:r>
          </a:p>
        </p:txBody>
      </p:sp>
      <p:sp>
        <p:nvSpPr>
          <p:cNvPr id="2" name="CasellaDiTesto 1">
            <a:extLst>
              <a:ext uri="{FF2B5EF4-FFF2-40B4-BE49-F238E27FC236}">
                <a16:creationId xmlns:a16="http://schemas.microsoft.com/office/drawing/2014/main" id="{6D1842BB-7B10-32C4-3099-F35B30779C36}"/>
              </a:ext>
            </a:extLst>
          </p:cNvPr>
          <p:cNvSpPr txBox="1"/>
          <p:nvPr/>
        </p:nvSpPr>
        <p:spPr>
          <a:xfrm>
            <a:off x="558800" y="-612115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C7A300E3-ADF5-8D1F-6D94-B7F9C2C68F94}"/>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E7CED591-1939-BA30-3152-F3359A6F20C5}"/>
              </a:ext>
            </a:extLst>
          </p:cNvPr>
          <p:cNvSpPr/>
          <p:nvPr/>
        </p:nvSpPr>
        <p:spPr>
          <a:xfrm>
            <a:off x="4556760" y="4509595"/>
            <a:ext cx="735076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087C82C0-19D9-17C6-21D8-D7BF975A6D34}"/>
              </a:ext>
            </a:extLst>
          </p:cNvPr>
          <p:cNvSpPr txBox="1"/>
          <p:nvPr/>
        </p:nvSpPr>
        <p:spPr>
          <a:xfrm>
            <a:off x="1859280" y="-1194609"/>
            <a:ext cx="10068560" cy="369332"/>
          </a:xfrm>
          <a:prstGeom prst="rect">
            <a:avLst/>
          </a:prstGeom>
          <a:noFill/>
        </p:spPr>
        <p:txBody>
          <a:bodyPr wrap="square" rtlCol="0">
            <a:spAutoFit/>
          </a:bodyPr>
          <a:lstStyle/>
          <a:p>
            <a:r>
              <a:rPr lang="it-IT" dirty="0">
                <a:latin typeface="Encode Sans Semi Expanded Light" panose="00000405000000000000" pitchFamily="2" charset="0"/>
              </a:rPr>
              <a:t>Dal V a.C. Dominazione dei grandi imperi → Persiani, Medi, Alessandro Magno, Lagidi, Seleucidi</a:t>
            </a:r>
          </a:p>
        </p:txBody>
      </p:sp>
      <p:sp>
        <p:nvSpPr>
          <p:cNvPr id="9" name="CasellaDiTesto 8">
            <a:extLst>
              <a:ext uri="{FF2B5EF4-FFF2-40B4-BE49-F238E27FC236}">
                <a16:creationId xmlns:a16="http://schemas.microsoft.com/office/drawing/2014/main" id="{19A83E78-7FE2-45B2-D73C-B88EB3704CC5}"/>
              </a:ext>
            </a:extLst>
          </p:cNvPr>
          <p:cNvSpPr txBox="1"/>
          <p:nvPr/>
        </p:nvSpPr>
        <p:spPr>
          <a:xfrm>
            <a:off x="1879600" y="-708883"/>
            <a:ext cx="72339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LIBRI SAPIENZIALI (</a:t>
            </a:r>
            <a:r>
              <a:rPr lang="it-IT" dirty="0">
                <a:solidFill>
                  <a:srgbClr val="00B0F0"/>
                </a:solidFill>
                <a:latin typeface="Encode Sans Semi Expanded Mediu" panose="00000605000000000000" pitchFamily="2" charset="0"/>
              </a:rPr>
              <a:t>SCRITTI</a:t>
            </a:r>
            <a:r>
              <a:rPr lang="it-IT" dirty="0">
                <a:solidFill>
                  <a:srgbClr val="0070C0"/>
                </a:solidFill>
                <a:latin typeface="Encode Sans Semi Expanded Mediu" panose="00000605000000000000" pitchFamily="2" charset="0"/>
              </a:rPr>
              <a:t>)</a:t>
            </a:r>
          </a:p>
        </p:txBody>
      </p:sp>
      <p:sp>
        <p:nvSpPr>
          <p:cNvPr id="11" name="CasellaDiTesto 10">
            <a:extLst>
              <a:ext uri="{FF2B5EF4-FFF2-40B4-BE49-F238E27FC236}">
                <a16:creationId xmlns:a16="http://schemas.microsoft.com/office/drawing/2014/main" id="{19E6278F-B8D8-2CCC-E8D1-ECB69DF87A8B}"/>
              </a:ext>
            </a:extLst>
          </p:cNvPr>
          <p:cNvSpPr txBox="1"/>
          <p:nvPr/>
        </p:nvSpPr>
        <p:spPr>
          <a:xfrm>
            <a:off x="1997710" y="2562592"/>
            <a:ext cx="9791700" cy="923330"/>
          </a:xfrm>
          <a:prstGeom prst="rect">
            <a:avLst/>
          </a:prstGeom>
          <a:noFill/>
        </p:spPr>
        <p:txBody>
          <a:bodyPr wrap="square">
            <a:spAutoFit/>
          </a:bodyPr>
          <a:lstStyle/>
          <a:p>
            <a:r>
              <a:rPr lang="it-IT" dirty="0">
                <a:latin typeface="Encode Sans Semi Expanded Light" panose="00000405000000000000" pitchFamily="2" charset="0"/>
              </a:rPr>
              <a:t>Dal II a.C. → Maccabei/Asmonei → 6/7 a.C. </a:t>
            </a:r>
            <a:r>
              <a:rPr lang="it-IT" dirty="0">
                <a:highlight>
                  <a:srgbClr val="C0C0C0"/>
                </a:highlight>
                <a:latin typeface="Encode Sans Semi Expanded Mediu" panose="00000605000000000000" pitchFamily="2" charset="0"/>
              </a:rPr>
              <a:t>GESÙ</a:t>
            </a:r>
            <a:r>
              <a:rPr lang="it-IT" dirty="0">
                <a:latin typeface="Encode Sans Semi Expanded Light" panose="00000405000000000000" pitchFamily="2" charset="0"/>
              </a:rPr>
              <a:t> → 70 d.C. distruzione del 2^ Tempio e nel 135 				                          d.C. con Adriano Gerusalemme diventa</a:t>
            </a:r>
          </a:p>
          <a:p>
            <a:r>
              <a:rPr lang="it-IT" dirty="0">
                <a:latin typeface="Encode Sans Semi Expanded Light" panose="00000405000000000000" pitchFamily="2" charset="0"/>
              </a:rPr>
              <a:t>                                                                                        colonia romana.</a:t>
            </a:r>
          </a:p>
        </p:txBody>
      </p:sp>
      <p:sp>
        <p:nvSpPr>
          <p:cNvPr id="12" name="CasellaDiTesto 11">
            <a:extLst>
              <a:ext uri="{FF2B5EF4-FFF2-40B4-BE49-F238E27FC236}">
                <a16:creationId xmlns:a16="http://schemas.microsoft.com/office/drawing/2014/main" id="{9381F3D6-6B80-0C59-9961-7E2E0A0BE416}"/>
              </a:ext>
            </a:extLst>
          </p:cNvPr>
          <p:cNvSpPr txBox="1"/>
          <p:nvPr/>
        </p:nvSpPr>
        <p:spPr>
          <a:xfrm>
            <a:off x="5046980" y="3824476"/>
            <a:ext cx="66243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NUOVO TESTAMENTO (il Vangelo): </a:t>
            </a:r>
            <a:r>
              <a:rPr lang="it-IT" dirty="0">
                <a:highlight>
                  <a:srgbClr val="C0C0C0"/>
                </a:highlight>
                <a:latin typeface="Encode Sans Semi Expanded Mediu" panose="00000605000000000000" pitchFamily="2" charset="0"/>
              </a:rPr>
              <a:t>LA CHIESA fino a noi… </a:t>
            </a:r>
          </a:p>
        </p:txBody>
      </p:sp>
      <p:grpSp>
        <p:nvGrpSpPr>
          <p:cNvPr id="14" name="Gruppo 13">
            <a:extLst>
              <a:ext uri="{FF2B5EF4-FFF2-40B4-BE49-F238E27FC236}">
                <a16:creationId xmlns:a16="http://schemas.microsoft.com/office/drawing/2014/main" id="{AB4CCFAF-0ED3-0531-2867-1D984ACCFBDC}"/>
              </a:ext>
            </a:extLst>
          </p:cNvPr>
          <p:cNvGrpSpPr/>
          <p:nvPr/>
        </p:nvGrpSpPr>
        <p:grpSpPr>
          <a:xfrm>
            <a:off x="259080" y="30056337"/>
            <a:ext cx="11673840" cy="3885166"/>
            <a:chOff x="233680" y="1008177"/>
            <a:chExt cx="11673840" cy="3885166"/>
          </a:xfrm>
        </p:grpSpPr>
        <p:sp>
          <p:nvSpPr>
            <p:cNvPr id="16" name="CasellaDiTesto 15">
              <a:extLst>
                <a:ext uri="{FF2B5EF4-FFF2-40B4-BE49-F238E27FC236}">
                  <a16:creationId xmlns:a16="http://schemas.microsoft.com/office/drawing/2014/main" id="{7962B0C7-C51A-D438-6052-EE3384F9D164}"/>
                </a:ext>
              </a:extLst>
            </p:cNvPr>
            <p:cNvSpPr txBox="1"/>
            <p:nvPr/>
          </p:nvSpPr>
          <p:spPr>
            <a:xfrm>
              <a:off x="233680" y="1008177"/>
              <a:ext cx="6024880" cy="3885166"/>
            </a:xfrm>
            <a:prstGeom prst="rect">
              <a:avLst/>
            </a:prstGeom>
            <a:noFill/>
          </p:spPr>
          <p:txBody>
            <a:bodyPr wrap="square">
              <a:spAutoFit/>
            </a:bodyPr>
            <a:lstStyle/>
            <a:p>
              <a:pPr>
                <a:lnSpc>
                  <a:spcPct val="114000"/>
                </a:lnSpc>
                <a:spcBef>
                  <a:spcPts val="600"/>
                </a:spcBef>
                <a:spcAft>
                  <a:spcPts val="600"/>
                </a:spcAft>
              </a:pP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1,1–11,26: </a:t>
              </a:r>
              <a:r>
                <a:rPr lang="it-IT" sz="1500" dirty="0">
                  <a:solidFill>
                    <a:srgbClr val="FF0000"/>
                  </a:solidFill>
                  <a:latin typeface="Encode Sans Semi Expanded Mediu" panose="00000605000000000000" pitchFamily="2" charset="0"/>
                </a:rPr>
                <a:t>Una Metastoria</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1,1–2,25       La Creazione</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3,1-24         </a:t>
              </a:r>
              <a:r>
                <a:rPr lang="it-IT" sz="1500" i="1" dirty="0">
                  <a:latin typeface="Encode Sans Semi Expanded Light" panose="00000405000000000000" pitchFamily="2" charset="0"/>
                </a:rPr>
                <a:t>Adam</a:t>
              </a:r>
              <a:r>
                <a:rPr lang="it-IT" sz="1500" dirty="0">
                  <a:latin typeface="Encode Sans Semi Expanded Light" panose="00000405000000000000" pitchFamily="2" charset="0"/>
                </a:rPr>
                <a:t> e Dio:</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prima dimensione di peccato</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4,1-16         Caino e Abele:</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seconda dimensione di peccato</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4,17–6,6     Il male si diffonde, ma Dio non si arrende</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6,5–9,29    Il male diluviale e la scelta di Noè</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10,1–11,26  La Torre di Babele,</a:t>
              </a:r>
            </a:p>
            <a:p>
              <a:pPr>
                <a:lnSpc>
                  <a:spcPct val="114000"/>
                </a:lnSpc>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terza dimensione di peccato</a:t>
              </a:r>
              <a:r>
                <a:rPr lang="it-IT" sz="1500" dirty="0">
                  <a:latin typeface="Encode Sans Semi Expanded Light" panose="00000405000000000000" pitchFamily="2" charset="0"/>
                </a:rPr>
                <a:t>,</a:t>
              </a:r>
            </a:p>
            <a:p>
              <a:pPr>
                <a:lnSpc>
                  <a:spcPct val="114000"/>
                </a:lnSpc>
                <a:spcAft>
                  <a:spcPts val="600"/>
                </a:spcAft>
              </a:pPr>
              <a:r>
                <a:rPr lang="it-IT" sz="1500" dirty="0">
                  <a:latin typeface="Encode Sans Semi Expanded Light" panose="00000405000000000000" pitchFamily="2" charset="0"/>
                </a:rPr>
                <a:t>                                             e la scelta di Abram …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(11,26–12,4)</a:t>
              </a:r>
            </a:p>
          </p:txBody>
        </p:sp>
        <p:sp>
          <p:nvSpPr>
            <p:cNvPr id="17" name="CasellaDiTesto 16">
              <a:extLst>
                <a:ext uri="{FF2B5EF4-FFF2-40B4-BE49-F238E27FC236}">
                  <a16:creationId xmlns:a16="http://schemas.microsoft.com/office/drawing/2014/main" id="{1F3AA6DB-1A00-883D-D646-FB52DA2F85B6}"/>
                </a:ext>
              </a:extLst>
            </p:cNvPr>
            <p:cNvSpPr txBox="1"/>
            <p:nvPr/>
          </p:nvSpPr>
          <p:spPr>
            <a:xfrm>
              <a:off x="6258560" y="1008177"/>
              <a:ext cx="5648960" cy="3622017"/>
            </a:xfrm>
            <a:prstGeom prst="rect">
              <a:avLst/>
            </a:prstGeom>
            <a:noFill/>
          </p:spPr>
          <p:txBody>
            <a:bodyPr wrap="square">
              <a:spAutoFit/>
            </a:bodyPr>
            <a:lstStyle/>
            <a:p>
              <a:pPr>
                <a:lnSpc>
                  <a:spcPct val="114000"/>
                </a:lnSpc>
                <a:spcBef>
                  <a:spcPts val="600"/>
                </a:spcBef>
                <a:spcAft>
                  <a:spcPts val="600"/>
                </a:spcAft>
              </a:pP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11,26–50,26: </a:t>
              </a:r>
              <a:r>
                <a:rPr lang="it-IT" sz="1500" dirty="0">
                  <a:solidFill>
                    <a:srgbClr val="FF0000"/>
                  </a:solidFill>
                  <a:latin typeface="Encode Sans Semi Expanded Mediu" panose="00000605000000000000" pitchFamily="2" charset="0"/>
                </a:rPr>
                <a:t>Una Storia</a:t>
              </a:r>
            </a:p>
            <a:p>
              <a:pPr>
                <a:lnSpc>
                  <a:spcPct val="114000"/>
                </a:lnSpc>
                <a:spcBef>
                  <a:spcPts val="600"/>
                </a:spcBef>
                <a:spcAft>
                  <a:spcPts val="600"/>
                </a:spcAft>
              </a:pPr>
              <a:r>
                <a:rPr lang="it-IT" sz="1500" i="1" dirty="0">
                  <a:latin typeface="Encode Sans Semi Expanded Light" panose="00000405000000000000" pitchFamily="2" charset="0"/>
                </a:rPr>
                <a:t>	</a:t>
              </a: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11,26–25,11  Abram/Abramo e Sarai/Sara:</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prima dimensione</a:t>
              </a: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25,12–37,1    Isacco e Ismaele – Giacobbe ed Esaù</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seconda dimensione</a:t>
              </a:r>
            </a:p>
            <a:p>
              <a:pPr>
                <a:lnSpc>
                  <a:spcPct val="114000"/>
                </a:lnSpc>
                <a:spcBef>
                  <a:spcPts val="600"/>
                </a:spcBef>
                <a:spcAft>
                  <a:spcPts val="600"/>
                </a:spcAft>
              </a:pPr>
              <a:r>
                <a:rPr lang="it-IT" sz="1500" i="1" dirty="0">
                  <a:latin typeface="Encode Sans Semi Expanded Light" panose="00000405000000000000" pitchFamily="2" charset="0"/>
                </a:rPr>
                <a:t>	</a:t>
              </a:r>
            </a:p>
            <a:p>
              <a:pPr>
                <a:lnSpc>
                  <a:spcPct val="114000"/>
                </a:lnSpc>
                <a:spcBef>
                  <a:spcPts val="600"/>
                </a:spcBef>
                <a:spcAft>
                  <a:spcPts val="600"/>
                </a:spcAft>
              </a:pPr>
              <a:endParaRPr lang="it-IT" sz="1500" i="1" dirty="0">
                <a:latin typeface="Encode Sans Semi Expanded Light" panose="00000405000000000000" pitchFamily="2" charset="0"/>
              </a:endParaRP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37,2–50,26   Giuseppe e i suoi fratelli</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terza dimensione</a:t>
              </a:r>
            </a:p>
          </p:txBody>
        </p:sp>
      </p:grpSp>
      <p:sp>
        <p:nvSpPr>
          <p:cNvPr id="18" name="CasellaDiTesto 17">
            <a:extLst>
              <a:ext uri="{FF2B5EF4-FFF2-40B4-BE49-F238E27FC236}">
                <a16:creationId xmlns:a16="http://schemas.microsoft.com/office/drawing/2014/main" id="{928C2890-0AC3-7367-2DC3-FE0EFA529521}"/>
              </a:ext>
            </a:extLst>
          </p:cNvPr>
          <p:cNvSpPr txBox="1"/>
          <p:nvPr/>
        </p:nvSpPr>
        <p:spPr>
          <a:xfrm>
            <a:off x="2872740" y="29173853"/>
            <a:ext cx="6446520" cy="726994"/>
          </a:xfrm>
          <a:prstGeom prst="rect">
            <a:avLst/>
          </a:prstGeom>
          <a:noFill/>
        </p:spPr>
        <p:txBody>
          <a:bodyPr wrap="square">
            <a:spAutoFit/>
          </a:bodyPr>
          <a:lstStyle/>
          <a:p>
            <a:pPr algn="ctr">
              <a:lnSpc>
                <a:spcPct val="114000"/>
              </a:lnSpc>
              <a:spcBef>
                <a:spcPts val="600"/>
              </a:spcBef>
              <a:spcAft>
                <a:spcPts val="600"/>
              </a:spcAft>
            </a:pPr>
            <a:r>
              <a:rPr lang="it-IT" sz="4000" i="1" dirty="0">
                <a:latin typeface="Encode Sans Semi Expanded Mediu" panose="00000605000000000000" pitchFamily="2" charset="0"/>
              </a:rPr>
              <a:t>Genesi</a:t>
            </a:r>
            <a:r>
              <a:rPr lang="it-IT" sz="4000" dirty="0">
                <a:latin typeface="Encode Sans Semi Expanded Mediu" panose="00000605000000000000" pitchFamily="2" charset="0"/>
              </a:rPr>
              <a:t> Articolazione</a:t>
            </a:r>
          </a:p>
        </p:txBody>
      </p:sp>
    </p:spTree>
    <p:extLst>
      <p:ext uri="{BB962C8B-B14F-4D97-AF65-F5344CB8AC3E}">
        <p14:creationId xmlns:p14="http://schemas.microsoft.com/office/powerpoint/2010/main" val="1513181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a:extLst>
              <a:ext uri="{FF2B5EF4-FFF2-40B4-BE49-F238E27FC236}">
                <a16:creationId xmlns:a16="http://schemas.microsoft.com/office/drawing/2014/main" id="{0129894D-2DC8-E516-E81A-F904821F4773}"/>
              </a:ext>
            </a:extLst>
          </p:cNvPr>
          <p:cNvPicPr>
            <a:picLocks noChangeAspect="1"/>
          </p:cNvPicPr>
          <p:nvPr/>
        </p:nvPicPr>
        <p:blipFill>
          <a:blip r:embed="rId2"/>
          <a:stretch>
            <a:fillRect/>
          </a:stretch>
        </p:blipFill>
        <p:spPr>
          <a:xfrm>
            <a:off x="824685" y="457200"/>
            <a:ext cx="10542629" cy="5943600"/>
          </a:xfrm>
          <a:prstGeom prst="rect">
            <a:avLst/>
          </a:prstGeom>
        </p:spPr>
      </p:pic>
    </p:spTree>
    <p:extLst>
      <p:ext uri="{BB962C8B-B14F-4D97-AF65-F5344CB8AC3E}">
        <p14:creationId xmlns:p14="http://schemas.microsoft.com/office/powerpoint/2010/main" val="4111638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8D26FE-D975-CF54-6C15-2C25D8F3E7FA}"/>
            </a:ext>
          </a:extLst>
        </p:cNvPr>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ED964109-313E-E52B-81D2-DD0223D880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DAF68910-E726-91CF-5400-3F7412C4D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1">
            <a:extLst>
              <a:ext uri="{FF2B5EF4-FFF2-40B4-BE49-F238E27FC236}">
                <a16:creationId xmlns:a16="http://schemas.microsoft.com/office/drawing/2014/main" id="{40806626-8282-81DC-48C6-846FFE511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16C6D44D-748B-42E4-9868-6B4BCE3DC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99AB4571-7AF0-A7DB-C0AE-76B292CACCFB}"/>
              </a:ext>
            </a:extLst>
          </p:cNvPr>
          <p:cNvSpPr txBox="1"/>
          <p:nvPr/>
        </p:nvSpPr>
        <p:spPr>
          <a:xfrm>
            <a:off x="1541929" y="2079812"/>
            <a:ext cx="7602071" cy="3046988"/>
          </a:xfrm>
          <a:prstGeom prst="rect">
            <a:avLst/>
          </a:prstGeom>
          <a:noFill/>
        </p:spPr>
        <p:txBody>
          <a:bodyPr wrap="square">
            <a:spAutoFit/>
          </a:bodyPr>
          <a:lstStyle/>
          <a:p>
            <a:pPr algn="ctr"/>
            <a:r>
              <a:rPr lang="it-IT" sz="9600" b="1" dirty="0">
                <a:solidFill>
                  <a:schemeClr val="bg1"/>
                </a:solidFill>
                <a:latin typeface="Encode Sans Semi Expanded" panose="00000505000000000000" pitchFamily="2" charset="0"/>
              </a:rPr>
              <a:t>QUALE DIO?</a:t>
            </a:r>
          </a:p>
        </p:txBody>
      </p:sp>
    </p:spTree>
    <p:extLst>
      <p:ext uri="{BB962C8B-B14F-4D97-AF65-F5344CB8AC3E}">
        <p14:creationId xmlns:p14="http://schemas.microsoft.com/office/powerpoint/2010/main" val="2968483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2AA786-A60D-33BA-F761-D2349908086D}"/>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277604C6-31D5-C948-FFFB-124AD2854E94}"/>
              </a:ext>
            </a:extLst>
          </p:cNvPr>
          <p:cNvSpPr txBox="1"/>
          <p:nvPr/>
        </p:nvSpPr>
        <p:spPr>
          <a:xfrm>
            <a:off x="581891" y="2318196"/>
            <a:ext cx="11231418" cy="4174967"/>
          </a:xfrm>
          <a:prstGeom prst="rect">
            <a:avLst/>
          </a:prstGeom>
        </p:spPr>
        <p:txBody>
          <a:bodyPr vert="horz" lIns="91440" tIns="45720" rIns="91440" bIns="45720" rtlCol="0" anchor="ctr">
            <a:normAutofit/>
          </a:bodyPr>
          <a:lstStyle/>
          <a:p>
            <a:pPr>
              <a:spcBef>
                <a:spcPts val="600"/>
              </a:spcBef>
              <a:spcAft>
                <a:spcPts val="800"/>
              </a:spcAft>
            </a:pPr>
            <a:r>
              <a:rPr lang="en-US" sz="2400" b="1" i="1" dirty="0">
                <a:effectLst/>
                <a:latin typeface="Encode Sans Semi Expanded" panose="00000505000000000000" pitchFamily="2" charset="0"/>
              </a:rPr>
              <a:t>Genesi</a:t>
            </a:r>
            <a:r>
              <a:rPr lang="en-US" sz="2400" b="1" dirty="0">
                <a:effectLst/>
                <a:latin typeface="Encode Sans Semi Expanded" panose="00000505000000000000" pitchFamily="2" charset="0"/>
              </a:rPr>
              <a:t> </a:t>
            </a:r>
            <a:r>
              <a:rPr lang="en-US" sz="2400" b="1" dirty="0">
                <a:latin typeface="Encode Sans Semi Expanded" panose="00000505000000000000" pitchFamily="2" charset="0"/>
              </a:rPr>
              <a:t>6,5-9</a:t>
            </a:r>
            <a:endParaRPr lang="en-US" sz="2400" b="1" dirty="0">
              <a:effectLst/>
              <a:latin typeface="Encode Sans Semi Expanded" panose="00000505000000000000" pitchFamily="2" charset="0"/>
            </a:endParaRPr>
          </a:p>
          <a:p>
            <a:r>
              <a:rPr lang="en-US" sz="2400" baseline="30000" dirty="0">
                <a:latin typeface="Encode Sans Semi Expanded" panose="00000505000000000000" pitchFamily="2" charset="0"/>
              </a:rPr>
              <a:t>5</a:t>
            </a:r>
            <a:r>
              <a:rPr lang="en-US" sz="2400" dirty="0">
                <a:latin typeface="Encode Sans Semi Expanded" panose="00000505000000000000" pitchFamily="2" charset="0"/>
              </a:rPr>
              <a:t>Il Signore vide </a:t>
            </a:r>
            <a:r>
              <a:rPr lang="en-US" sz="2400" dirty="0" err="1">
                <a:latin typeface="Encode Sans Semi Expanded" panose="00000505000000000000" pitchFamily="2" charset="0"/>
              </a:rPr>
              <a:t>che</a:t>
            </a:r>
            <a:r>
              <a:rPr lang="en-US" sz="2400" dirty="0">
                <a:latin typeface="Encode Sans Semi Expanded" panose="00000505000000000000" pitchFamily="2" charset="0"/>
              </a:rPr>
              <a:t> </a:t>
            </a:r>
            <a:r>
              <a:rPr lang="en-US" sz="2400" b="1" dirty="0">
                <a:latin typeface="Encode Sans Semi Expanded" panose="00000505000000000000" pitchFamily="2" charset="0"/>
              </a:rPr>
              <a:t>la </a:t>
            </a:r>
            <a:r>
              <a:rPr lang="en-US" sz="2400" b="1" dirty="0" err="1">
                <a:latin typeface="Encode Sans Semi Expanded" panose="00000505000000000000" pitchFamily="2" charset="0"/>
              </a:rPr>
              <a:t>malvagità</a:t>
            </a:r>
            <a:r>
              <a:rPr lang="en-US" sz="2400" b="1" dirty="0">
                <a:latin typeface="Encode Sans Semi Expanded" panose="00000505000000000000" pitchFamily="2" charset="0"/>
              </a:rPr>
              <a:t> degli </a:t>
            </a:r>
            <a:r>
              <a:rPr lang="en-US" sz="2400" b="1" dirty="0" err="1">
                <a:latin typeface="Encode Sans Semi Expanded" panose="00000505000000000000" pitchFamily="2" charset="0"/>
              </a:rPr>
              <a:t>uomini</a:t>
            </a:r>
            <a:r>
              <a:rPr lang="en-US" sz="2400" b="1" dirty="0">
                <a:latin typeface="Encode Sans Semi Expanded" panose="00000505000000000000" pitchFamily="2" charset="0"/>
              </a:rPr>
              <a:t> era grande </a:t>
            </a:r>
            <a:r>
              <a:rPr lang="en-US" sz="2400" b="1" dirty="0" err="1">
                <a:latin typeface="Encode Sans Semi Expanded" panose="00000505000000000000" pitchFamily="2" charset="0"/>
              </a:rPr>
              <a:t>sulla</a:t>
            </a:r>
            <a:r>
              <a:rPr lang="en-US" sz="2400" b="1" dirty="0">
                <a:latin typeface="Encode Sans Semi Expanded" panose="00000505000000000000" pitchFamily="2" charset="0"/>
              </a:rPr>
              <a:t> terra </a:t>
            </a:r>
            <a:r>
              <a:rPr lang="en-US" sz="2400" dirty="0">
                <a:latin typeface="Encode Sans Semi Expanded" panose="00000505000000000000" pitchFamily="2" charset="0"/>
              </a:rPr>
              <a:t>e </a:t>
            </a:r>
            <a:r>
              <a:rPr lang="en-US" sz="2400" dirty="0" err="1">
                <a:latin typeface="Encode Sans Semi Expanded" panose="00000505000000000000" pitchFamily="2" charset="0"/>
              </a:rPr>
              <a:t>che</a:t>
            </a:r>
            <a:r>
              <a:rPr lang="en-US" sz="2400" dirty="0">
                <a:latin typeface="Encode Sans Semi Expanded" panose="00000505000000000000" pitchFamily="2" charset="0"/>
              </a:rPr>
              <a:t> ogni </a:t>
            </a:r>
            <a:r>
              <a:rPr lang="en-US" sz="2400" dirty="0" err="1">
                <a:latin typeface="Encode Sans Semi Expanded" panose="00000505000000000000" pitchFamily="2" charset="0"/>
              </a:rPr>
              <a:t>intimo</a:t>
            </a:r>
            <a:r>
              <a:rPr lang="en-US" sz="2400" dirty="0">
                <a:latin typeface="Encode Sans Semi Expanded" panose="00000505000000000000" pitchFamily="2" charset="0"/>
              </a:rPr>
              <a:t> </a:t>
            </a:r>
            <a:r>
              <a:rPr lang="en-US" sz="2400" dirty="0" err="1">
                <a:latin typeface="Encode Sans Semi Expanded" panose="00000505000000000000" pitchFamily="2" charset="0"/>
              </a:rPr>
              <a:t>intento</a:t>
            </a:r>
            <a:r>
              <a:rPr lang="en-US" sz="2400" dirty="0">
                <a:latin typeface="Encode Sans Semi Expanded" panose="00000505000000000000" pitchFamily="2" charset="0"/>
              </a:rPr>
              <a:t> del loro </a:t>
            </a:r>
            <a:r>
              <a:rPr lang="en-US" sz="2400" dirty="0" err="1">
                <a:latin typeface="Encode Sans Semi Expanded" panose="00000505000000000000" pitchFamily="2" charset="0"/>
              </a:rPr>
              <a:t>cuore</a:t>
            </a:r>
            <a:r>
              <a:rPr lang="en-US" sz="2400" dirty="0">
                <a:latin typeface="Encode Sans Semi Expanded" panose="00000505000000000000" pitchFamily="2" charset="0"/>
              </a:rPr>
              <a:t> non era </a:t>
            </a:r>
            <a:r>
              <a:rPr lang="en-US" sz="2400" dirty="0" err="1">
                <a:latin typeface="Encode Sans Semi Expanded" panose="00000505000000000000" pitchFamily="2" charset="0"/>
              </a:rPr>
              <a:t>altro</a:t>
            </a:r>
            <a:r>
              <a:rPr lang="en-US" sz="2400" dirty="0">
                <a:latin typeface="Encode Sans Semi Expanded" panose="00000505000000000000" pitchFamily="2" charset="0"/>
              </a:rPr>
              <a:t> </a:t>
            </a:r>
            <a:r>
              <a:rPr lang="en-US" sz="2400" dirty="0" err="1">
                <a:latin typeface="Encode Sans Semi Expanded" panose="00000505000000000000" pitchFamily="2" charset="0"/>
              </a:rPr>
              <a:t>che</a:t>
            </a:r>
            <a:r>
              <a:rPr lang="en-US" sz="2400" dirty="0">
                <a:latin typeface="Encode Sans Semi Expanded" panose="00000505000000000000" pitchFamily="2" charset="0"/>
              </a:rPr>
              <a:t> male, sempre. </a:t>
            </a:r>
          </a:p>
          <a:p>
            <a:r>
              <a:rPr lang="en-US" sz="2400" b="1" baseline="30000" dirty="0">
                <a:latin typeface="Encode Sans Semi Expanded" panose="00000505000000000000" pitchFamily="2" charset="0"/>
              </a:rPr>
              <a:t>6</a:t>
            </a:r>
            <a:r>
              <a:rPr lang="en-US" sz="2400" b="1" dirty="0">
                <a:latin typeface="Encode Sans Semi Expanded" panose="00000505000000000000" pitchFamily="2" charset="0"/>
              </a:rPr>
              <a:t>E il Signore </a:t>
            </a:r>
            <a:r>
              <a:rPr lang="en-US" sz="2400" b="1" dirty="0" err="1">
                <a:latin typeface="Encode Sans Semi Expanded" panose="00000505000000000000" pitchFamily="2" charset="0"/>
              </a:rPr>
              <a:t>si</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pentì</a:t>
            </a:r>
            <a:r>
              <a:rPr lang="en-US" sz="2400" b="1" dirty="0">
                <a:latin typeface="Encode Sans Semi Expanded" panose="00000505000000000000" pitchFamily="2" charset="0"/>
              </a:rPr>
              <a:t> di aver </a:t>
            </a:r>
            <a:r>
              <a:rPr lang="en-US" sz="2400" b="1" dirty="0" err="1">
                <a:latin typeface="Encode Sans Semi Expanded" panose="00000505000000000000" pitchFamily="2" charset="0"/>
              </a:rPr>
              <a:t>fatto</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l’uomo</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sulla</a:t>
            </a:r>
            <a:r>
              <a:rPr lang="en-US" sz="2400" b="1" dirty="0">
                <a:latin typeface="Encode Sans Semi Expanded" panose="00000505000000000000" pitchFamily="2" charset="0"/>
              </a:rPr>
              <a:t> terra e se ne </a:t>
            </a:r>
            <a:r>
              <a:rPr lang="en-US" sz="2400" b="1" dirty="0" err="1">
                <a:latin typeface="Encode Sans Semi Expanded" panose="00000505000000000000" pitchFamily="2" charset="0"/>
              </a:rPr>
              <a:t>addolorò</a:t>
            </a:r>
            <a:r>
              <a:rPr lang="en-US" sz="2400" b="1" dirty="0">
                <a:latin typeface="Encode Sans Semi Expanded" panose="00000505000000000000" pitchFamily="2" charset="0"/>
              </a:rPr>
              <a:t> in </a:t>
            </a:r>
            <a:r>
              <a:rPr lang="en-US" sz="2400" b="1" dirty="0" err="1">
                <a:latin typeface="Encode Sans Semi Expanded" panose="00000505000000000000" pitchFamily="2" charset="0"/>
              </a:rPr>
              <a:t>cuor</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suo</a:t>
            </a:r>
            <a:r>
              <a:rPr lang="en-US" sz="2400" b="1" dirty="0">
                <a:latin typeface="Encode Sans Semi Expanded" panose="00000505000000000000" pitchFamily="2" charset="0"/>
              </a:rPr>
              <a:t>. </a:t>
            </a:r>
          </a:p>
          <a:p>
            <a:r>
              <a:rPr lang="en-US" sz="2400" baseline="30000" dirty="0">
                <a:latin typeface="Encode Sans Semi Expanded" panose="00000505000000000000" pitchFamily="2" charset="0"/>
              </a:rPr>
              <a:t>7</a:t>
            </a:r>
            <a:r>
              <a:rPr lang="en-US" sz="2400" dirty="0">
                <a:latin typeface="Encode Sans Semi Expanded" panose="00000505000000000000" pitchFamily="2" charset="0"/>
              </a:rPr>
              <a:t>Il Signore </a:t>
            </a:r>
            <a:r>
              <a:rPr lang="en-US" sz="2400" dirty="0" err="1">
                <a:latin typeface="Encode Sans Semi Expanded" panose="00000505000000000000" pitchFamily="2" charset="0"/>
              </a:rPr>
              <a:t>disse</a:t>
            </a:r>
            <a:r>
              <a:rPr lang="en-US" sz="2400" dirty="0">
                <a:latin typeface="Encode Sans Semi Expanded" panose="00000505000000000000" pitchFamily="2" charset="0"/>
              </a:rPr>
              <a:t>: «</a:t>
            </a:r>
            <a:r>
              <a:rPr lang="en-US" sz="2400" b="1" dirty="0" err="1">
                <a:latin typeface="Encode Sans Semi Expanded" panose="00000505000000000000" pitchFamily="2" charset="0"/>
              </a:rPr>
              <a:t>Cancellerò</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dalla</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faccia</a:t>
            </a:r>
            <a:r>
              <a:rPr lang="en-US" sz="2400" b="1" dirty="0">
                <a:latin typeface="Encode Sans Semi Expanded" panose="00000505000000000000" pitchFamily="2" charset="0"/>
              </a:rPr>
              <a:t> della terra </a:t>
            </a:r>
            <a:r>
              <a:rPr lang="en-US" sz="2400" dirty="0" err="1">
                <a:latin typeface="Encode Sans Semi Expanded" panose="00000505000000000000" pitchFamily="2" charset="0"/>
              </a:rPr>
              <a:t>l’uomo</a:t>
            </a:r>
            <a:r>
              <a:rPr lang="en-US" sz="2400" dirty="0">
                <a:latin typeface="Encode Sans Semi Expanded" panose="00000505000000000000" pitchFamily="2" charset="0"/>
              </a:rPr>
              <a:t> </a:t>
            </a:r>
            <a:r>
              <a:rPr lang="en-US" sz="2400" dirty="0" err="1">
                <a:latin typeface="Encode Sans Semi Expanded" panose="00000505000000000000" pitchFamily="2" charset="0"/>
              </a:rPr>
              <a:t>che</a:t>
            </a:r>
            <a:r>
              <a:rPr lang="en-US" sz="2400" dirty="0">
                <a:latin typeface="Encode Sans Semi Expanded" panose="00000505000000000000" pitchFamily="2" charset="0"/>
              </a:rPr>
              <a:t> ho </a:t>
            </a:r>
            <a:r>
              <a:rPr lang="en-US" sz="2400" dirty="0" err="1">
                <a:latin typeface="Encode Sans Semi Expanded" panose="00000505000000000000" pitchFamily="2" charset="0"/>
              </a:rPr>
              <a:t>creato</a:t>
            </a:r>
            <a:r>
              <a:rPr lang="en-US" sz="2400" dirty="0">
                <a:latin typeface="Encode Sans Semi Expanded" panose="00000505000000000000" pitchFamily="2" charset="0"/>
              </a:rPr>
              <a:t> e, con </a:t>
            </a:r>
            <a:r>
              <a:rPr lang="en-US" sz="2400" dirty="0" err="1">
                <a:latin typeface="Encode Sans Semi Expanded" panose="00000505000000000000" pitchFamily="2" charset="0"/>
              </a:rPr>
              <a:t>l’uomo</a:t>
            </a:r>
            <a:r>
              <a:rPr lang="en-US" sz="2400" dirty="0">
                <a:latin typeface="Encode Sans Semi Expanded" panose="00000505000000000000" pitchFamily="2" charset="0"/>
              </a:rPr>
              <a:t>, </a:t>
            </a:r>
            <a:r>
              <a:rPr lang="en-US" sz="2400" dirty="0" err="1">
                <a:latin typeface="Encode Sans Semi Expanded" panose="00000505000000000000" pitchFamily="2" charset="0"/>
              </a:rPr>
              <a:t>anche</a:t>
            </a:r>
            <a:r>
              <a:rPr lang="en-US" sz="2400" dirty="0">
                <a:latin typeface="Encode Sans Semi Expanded" panose="00000505000000000000" pitchFamily="2" charset="0"/>
              </a:rPr>
              <a:t> il </a:t>
            </a:r>
            <a:r>
              <a:rPr lang="en-US" sz="2400" dirty="0" err="1">
                <a:latin typeface="Encode Sans Semi Expanded" panose="00000505000000000000" pitchFamily="2" charset="0"/>
              </a:rPr>
              <a:t>bestiame</a:t>
            </a:r>
            <a:r>
              <a:rPr lang="en-US" sz="2400" dirty="0">
                <a:latin typeface="Encode Sans Semi Expanded" panose="00000505000000000000" pitchFamily="2" charset="0"/>
              </a:rPr>
              <a:t> e </a:t>
            </a:r>
            <a:r>
              <a:rPr lang="en-US" sz="2400" dirty="0" err="1">
                <a:latin typeface="Encode Sans Semi Expanded" panose="00000505000000000000" pitchFamily="2" charset="0"/>
              </a:rPr>
              <a:t>i</a:t>
            </a:r>
            <a:r>
              <a:rPr lang="en-US" sz="2400" dirty="0">
                <a:latin typeface="Encode Sans Semi Expanded" panose="00000505000000000000" pitchFamily="2" charset="0"/>
              </a:rPr>
              <a:t> </a:t>
            </a:r>
            <a:r>
              <a:rPr lang="en-US" sz="2400" dirty="0" err="1">
                <a:latin typeface="Encode Sans Semi Expanded" panose="00000505000000000000" pitchFamily="2" charset="0"/>
              </a:rPr>
              <a:t>rettili</a:t>
            </a:r>
            <a:r>
              <a:rPr lang="en-US" sz="2400" dirty="0">
                <a:latin typeface="Encode Sans Semi Expanded" panose="00000505000000000000" pitchFamily="2" charset="0"/>
              </a:rPr>
              <a:t> e </a:t>
            </a:r>
            <a:r>
              <a:rPr lang="en-US" sz="2400" dirty="0" err="1">
                <a:latin typeface="Encode Sans Semi Expanded" panose="00000505000000000000" pitchFamily="2" charset="0"/>
              </a:rPr>
              <a:t>gli</a:t>
            </a:r>
            <a:r>
              <a:rPr lang="en-US" sz="2400" dirty="0">
                <a:latin typeface="Encode Sans Semi Expanded" panose="00000505000000000000" pitchFamily="2" charset="0"/>
              </a:rPr>
              <a:t> </a:t>
            </a:r>
            <a:r>
              <a:rPr lang="en-US" sz="2400" dirty="0" err="1">
                <a:latin typeface="Encode Sans Semi Expanded" panose="00000505000000000000" pitchFamily="2" charset="0"/>
              </a:rPr>
              <a:t>uccelli</a:t>
            </a:r>
            <a:r>
              <a:rPr lang="en-US" sz="2400" dirty="0">
                <a:latin typeface="Encode Sans Semi Expanded" panose="00000505000000000000" pitchFamily="2" charset="0"/>
              </a:rPr>
              <a:t> del </a:t>
            </a:r>
            <a:r>
              <a:rPr lang="en-US" sz="2400" dirty="0" err="1">
                <a:latin typeface="Encode Sans Semi Expanded" panose="00000505000000000000" pitchFamily="2" charset="0"/>
              </a:rPr>
              <a:t>cielo</a:t>
            </a:r>
            <a:r>
              <a:rPr lang="en-US" sz="2400" dirty="0">
                <a:latin typeface="Encode Sans Semi Expanded" panose="00000505000000000000" pitchFamily="2" charset="0"/>
              </a:rPr>
              <a:t>, </a:t>
            </a:r>
            <a:r>
              <a:rPr lang="en-US" sz="2400" dirty="0" err="1">
                <a:latin typeface="Encode Sans Semi Expanded" panose="00000505000000000000" pitchFamily="2" charset="0"/>
              </a:rPr>
              <a:t>perché</a:t>
            </a:r>
            <a:r>
              <a:rPr lang="en-US" sz="2400" dirty="0">
                <a:latin typeface="Encode Sans Semi Expanded" panose="00000505000000000000" pitchFamily="2" charset="0"/>
              </a:rPr>
              <a:t> </a:t>
            </a:r>
            <a:r>
              <a:rPr lang="en-US" sz="2400" dirty="0" err="1">
                <a:latin typeface="Encode Sans Semi Expanded" panose="00000505000000000000" pitchFamily="2" charset="0"/>
              </a:rPr>
              <a:t>sono</a:t>
            </a:r>
            <a:r>
              <a:rPr lang="en-US" sz="2400" dirty="0">
                <a:latin typeface="Encode Sans Semi Expanded" panose="00000505000000000000" pitchFamily="2" charset="0"/>
              </a:rPr>
              <a:t> pentito di </a:t>
            </a:r>
            <a:r>
              <a:rPr lang="en-US" sz="2400" dirty="0" err="1">
                <a:latin typeface="Encode Sans Semi Expanded" panose="00000505000000000000" pitchFamily="2" charset="0"/>
              </a:rPr>
              <a:t>averli</a:t>
            </a:r>
            <a:r>
              <a:rPr lang="en-US" sz="2400" dirty="0">
                <a:latin typeface="Encode Sans Semi Expanded" panose="00000505000000000000" pitchFamily="2" charset="0"/>
              </a:rPr>
              <a:t> </a:t>
            </a:r>
            <a:r>
              <a:rPr lang="en-US" sz="2400" dirty="0" err="1">
                <a:latin typeface="Encode Sans Semi Expanded" panose="00000505000000000000" pitchFamily="2" charset="0"/>
              </a:rPr>
              <a:t>fatti</a:t>
            </a:r>
            <a:r>
              <a:rPr lang="en-US" sz="2400" dirty="0">
                <a:latin typeface="Encode Sans Semi Expanded" panose="00000505000000000000" pitchFamily="2" charset="0"/>
              </a:rPr>
              <a:t>». </a:t>
            </a:r>
          </a:p>
          <a:p>
            <a:r>
              <a:rPr lang="en-US" sz="2400" b="1" baseline="30000" dirty="0">
                <a:latin typeface="Encode Sans Semi Expanded" panose="00000505000000000000" pitchFamily="2" charset="0"/>
              </a:rPr>
              <a:t>8</a:t>
            </a:r>
            <a:r>
              <a:rPr lang="en-US" sz="2400" b="1" dirty="0">
                <a:latin typeface="Encode Sans Semi Expanded" panose="00000505000000000000" pitchFamily="2" charset="0"/>
              </a:rPr>
              <a:t>Ma </a:t>
            </a:r>
            <a:r>
              <a:rPr lang="en-US" sz="2400" b="1" dirty="0" err="1">
                <a:latin typeface="Encode Sans Semi Expanded" panose="00000505000000000000" pitchFamily="2" charset="0"/>
              </a:rPr>
              <a:t>Noè</a:t>
            </a:r>
            <a:r>
              <a:rPr lang="en-US" sz="2400" b="1" dirty="0">
                <a:latin typeface="Encode Sans Semi Expanded" panose="00000505000000000000" pitchFamily="2" charset="0"/>
              </a:rPr>
              <a:t> (</a:t>
            </a:r>
            <a:r>
              <a:rPr lang="en-US" sz="2400" b="1" dirty="0" err="1">
                <a:latin typeface="Encode Sans Semi Expanded" panose="00000505000000000000" pitchFamily="2" charset="0"/>
              </a:rPr>
              <a:t>consolare</a:t>
            </a:r>
            <a:r>
              <a:rPr lang="en-US" sz="2400" b="1" dirty="0">
                <a:latin typeface="Encode Sans Semi Expanded" panose="00000505000000000000" pitchFamily="2" charset="0"/>
              </a:rPr>
              <a:t>) </a:t>
            </a:r>
            <a:r>
              <a:rPr lang="en-US" sz="2400" dirty="0" err="1">
                <a:latin typeface="Encode Sans Semi Expanded" panose="00000505000000000000" pitchFamily="2" charset="0"/>
              </a:rPr>
              <a:t>trovò</a:t>
            </a:r>
            <a:r>
              <a:rPr lang="en-US" sz="2400" dirty="0">
                <a:latin typeface="Encode Sans Semi Expanded" panose="00000505000000000000" pitchFamily="2" charset="0"/>
              </a:rPr>
              <a:t> grazia </a:t>
            </a:r>
            <a:r>
              <a:rPr lang="en-US" sz="2400" dirty="0" err="1">
                <a:latin typeface="Encode Sans Semi Expanded" panose="00000505000000000000" pitchFamily="2" charset="0"/>
              </a:rPr>
              <a:t>agli</a:t>
            </a:r>
            <a:r>
              <a:rPr lang="en-US" sz="2400" dirty="0">
                <a:latin typeface="Encode Sans Semi Expanded" panose="00000505000000000000" pitchFamily="2" charset="0"/>
              </a:rPr>
              <a:t> </a:t>
            </a:r>
            <a:r>
              <a:rPr lang="en-US" sz="2400" dirty="0" err="1">
                <a:latin typeface="Encode Sans Semi Expanded" panose="00000505000000000000" pitchFamily="2" charset="0"/>
              </a:rPr>
              <a:t>occhi</a:t>
            </a:r>
            <a:r>
              <a:rPr lang="en-US" sz="2400" dirty="0">
                <a:latin typeface="Encode Sans Semi Expanded" panose="00000505000000000000" pitchFamily="2" charset="0"/>
              </a:rPr>
              <a:t> del Signore.</a:t>
            </a:r>
          </a:p>
          <a:p>
            <a:r>
              <a:rPr lang="en-US" sz="2400" baseline="30000" dirty="0">
                <a:latin typeface="Encode Sans Semi Expanded" panose="00000505000000000000" pitchFamily="2" charset="0"/>
              </a:rPr>
              <a:t>9</a:t>
            </a:r>
            <a:r>
              <a:rPr lang="en-US" sz="2400" dirty="0">
                <a:latin typeface="Encode Sans Semi Expanded" panose="00000505000000000000" pitchFamily="2" charset="0"/>
              </a:rPr>
              <a:t>Questa è </a:t>
            </a:r>
            <a:r>
              <a:rPr lang="en-US" sz="2400" b="1" dirty="0">
                <a:latin typeface="Encode Sans Semi Expanded" panose="00000505000000000000" pitchFamily="2" charset="0"/>
              </a:rPr>
              <a:t>la </a:t>
            </a:r>
            <a:r>
              <a:rPr lang="en-US" sz="2400" b="1" dirty="0" err="1">
                <a:latin typeface="Encode Sans Semi Expanded" panose="00000505000000000000" pitchFamily="2" charset="0"/>
              </a:rPr>
              <a:t>discendenza</a:t>
            </a:r>
            <a:r>
              <a:rPr lang="en-US" sz="2400" b="1" dirty="0">
                <a:latin typeface="Encode Sans Semi Expanded" panose="00000505000000000000" pitchFamily="2" charset="0"/>
              </a:rPr>
              <a:t> di </a:t>
            </a:r>
            <a:r>
              <a:rPr lang="en-US" sz="2400" b="1" dirty="0" err="1">
                <a:latin typeface="Encode Sans Semi Expanded" panose="00000505000000000000" pitchFamily="2" charset="0"/>
              </a:rPr>
              <a:t>Noè</a:t>
            </a:r>
            <a:r>
              <a:rPr lang="en-US" sz="2400" b="1" dirty="0">
                <a:latin typeface="Encode Sans Semi Expanded" panose="00000505000000000000" pitchFamily="2" charset="0"/>
              </a:rPr>
              <a:t>. </a:t>
            </a:r>
            <a:endParaRPr lang="en-US" sz="2400" dirty="0">
              <a:effectLst/>
              <a:latin typeface="Encode Sans Semi Expanded" panose="00000505000000000000" pitchFamily="2" charset="0"/>
            </a:endParaRPr>
          </a:p>
        </p:txBody>
      </p:sp>
    </p:spTree>
    <p:extLst>
      <p:ext uri="{BB962C8B-B14F-4D97-AF65-F5344CB8AC3E}">
        <p14:creationId xmlns:p14="http://schemas.microsoft.com/office/powerpoint/2010/main" val="44630120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2AA786-A60D-33BA-F761-D2349908086D}"/>
            </a:ext>
          </a:extLst>
        </p:cNvPr>
        <p:cNvGrpSpPr/>
        <p:nvPr/>
      </p:nvGrpSpPr>
      <p:grpSpPr>
        <a:xfrm>
          <a:off x="0" y="0"/>
          <a:ext cx="0" cy="0"/>
          <a:chOff x="0" y="0"/>
          <a:chExt cx="0" cy="0"/>
        </a:xfrm>
      </p:grpSpPr>
      <p:sp useBgFill="1">
        <p:nvSpPr>
          <p:cNvPr id="9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7" name="Picture 86" descr="Foto della terra dallo spazio nella zona crepuscolare">
            <a:extLst>
              <a:ext uri="{FF2B5EF4-FFF2-40B4-BE49-F238E27FC236}">
                <a16:creationId xmlns:a16="http://schemas.microsoft.com/office/drawing/2014/main" id="{29B172CA-2BAE-495A-FC5B-3051464FE774}"/>
              </a:ext>
            </a:extLst>
          </p:cNvPr>
          <p:cNvPicPr>
            <a:picLocks noChangeAspect="1"/>
          </p:cNvPicPr>
          <p:nvPr/>
        </p:nvPicPr>
        <p:blipFill>
          <a:blip r:embed="rId2"/>
          <a:srcRect l="39360" r="8572" b="-1"/>
          <a:stretch>
            <a:fillRect/>
          </a:stretch>
        </p:blipFill>
        <p:spPr>
          <a:xfrm>
            <a:off x="-1" y="-2"/>
            <a:ext cx="5410198" cy="6858002"/>
          </a:xfrm>
          <a:prstGeom prst="rect">
            <a:avLst/>
          </a:prstGeom>
        </p:spPr>
      </p:pic>
      <p:sp useBgFill="1">
        <p:nvSpPr>
          <p:cNvPr id="93" name="Rectangle 9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277604C6-31D5-C948-FFFB-124AD2854E94}"/>
              </a:ext>
            </a:extLst>
          </p:cNvPr>
          <p:cNvSpPr txBox="1"/>
          <p:nvPr/>
        </p:nvSpPr>
        <p:spPr>
          <a:xfrm>
            <a:off x="6115317" y="349624"/>
            <a:ext cx="5247340" cy="6051175"/>
          </a:xfrm>
          <a:prstGeom prst="rect">
            <a:avLst/>
          </a:prstGeom>
        </p:spPr>
        <p:txBody>
          <a:bodyPr vert="horz" lIns="91440" tIns="45720" rIns="91440" bIns="45720" rtlCol="0" anchor="ctr">
            <a:normAutofit fontScale="77500" lnSpcReduction="20000"/>
          </a:bodyPr>
          <a:lstStyle/>
          <a:p>
            <a:pPr marR="0" lvl="0" fontAlgn="auto">
              <a:lnSpc>
                <a:spcPct val="120000"/>
              </a:lnSpc>
              <a:spcBef>
                <a:spcPts val="600"/>
              </a:spcBef>
              <a:spcAft>
                <a:spcPts val="800"/>
              </a:spcAft>
              <a:buClrTx/>
              <a:buSzTx/>
              <a:tabLst/>
              <a:defRPr/>
            </a:pPr>
            <a:r>
              <a:rPr kumimoji="0" lang="en-US" sz="2600" b="1" i="1" u="none" strike="noStrike" cap="none" spc="0" normalizeH="0" baseline="0" noProof="0" dirty="0">
                <a:ln>
                  <a:noFill/>
                </a:ln>
                <a:effectLst/>
                <a:uLnTx/>
                <a:uFillTx/>
                <a:latin typeface="Encode Sans Semi Expanded" panose="00000505000000000000" pitchFamily="2" charset="0"/>
              </a:rPr>
              <a:t>Genesi</a:t>
            </a:r>
            <a:r>
              <a:rPr kumimoji="0" lang="en-US" sz="2600" b="1" i="0" u="none" strike="noStrike" cap="none" spc="0" normalizeH="0" baseline="0" noProof="0" dirty="0">
                <a:ln>
                  <a:noFill/>
                </a:ln>
                <a:effectLst/>
                <a:uLnTx/>
                <a:uFillTx/>
                <a:latin typeface="Encode Sans Semi Expanded" panose="00000505000000000000" pitchFamily="2" charset="0"/>
              </a:rPr>
              <a:t> 6,5-12</a:t>
            </a:r>
          </a:p>
          <a:p>
            <a:pPr marR="0" lvl="0" algn="just" fontAlgn="auto">
              <a:lnSpc>
                <a:spcPct val="120000"/>
              </a:lnSpc>
              <a:spcBef>
                <a:spcPts val="0"/>
              </a:spcBef>
              <a:spcAft>
                <a:spcPts val="0"/>
              </a:spcAft>
              <a:buClrTx/>
              <a:buSzTx/>
              <a:tabLst/>
              <a:defRPr/>
            </a:pPr>
            <a:r>
              <a:rPr kumimoji="0" lang="en-US" sz="3000" b="0" i="0" u="none" strike="noStrike" cap="none" spc="0" normalizeH="0" baseline="30000" noProof="0" dirty="0">
                <a:ln>
                  <a:noFill/>
                </a:ln>
                <a:effectLst/>
                <a:uLnTx/>
                <a:uFillTx/>
                <a:latin typeface="Encode Sans Semi Expanded" panose="00000505000000000000" pitchFamily="2" charset="0"/>
              </a:rPr>
              <a:t>9</a:t>
            </a:r>
            <a:r>
              <a:rPr kumimoji="0" lang="en-US" sz="3000" b="0" i="0" u="none" strike="noStrike" cap="none" spc="0" normalizeH="0" baseline="0" noProof="0" dirty="0">
                <a:ln>
                  <a:noFill/>
                </a:ln>
                <a:effectLst/>
                <a:uLnTx/>
                <a:uFillTx/>
                <a:latin typeface="Encode Sans Semi Expanded" panose="00000505000000000000" pitchFamily="2" charset="0"/>
              </a:rPr>
              <a:t>Questa è </a:t>
            </a:r>
            <a:r>
              <a:rPr kumimoji="0" lang="en-US" sz="3000" b="1" i="0" u="none" strike="noStrike" cap="none" spc="0" normalizeH="0" baseline="0" noProof="0" dirty="0">
                <a:ln>
                  <a:noFill/>
                </a:ln>
                <a:effectLst/>
                <a:uLnTx/>
                <a:uFillTx/>
                <a:latin typeface="Encode Sans Semi Expanded" panose="00000505000000000000" pitchFamily="2" charset="0"/>
              </a:rPr>
              <a:t>la </a:t>
            </a:r>
            <a:r>
              <a:rPr kumimoji="0" lang="en-US" sz="3000" b="1" i="0" u="none" strike="noStrike" cap="none" spc="0" normalizeH="0" baseline="0" noProof="0" dirty="0" err="1">
                <a:ln>
                  <a:noFill/>
                </a:ln>
                <a:effectLst/>
                <a:uLnTx/>
                <a:uFillTx/>
                <a:latin typeface="Encode Sans Semi Expanded" panose="00000505000000000000" pitchFamily="2" charset="0"/>
              </a:rPr>
              <a:t>discendenza</a:t>
            </a:r>
            <a:r>
              <a:rPr kumimoji="0" lang="en-US" sz="3000" b="1" i="0" u="none" strike="noStrike" cap="none" spc="0" normalizeH="0" baseline="0" noProof="0" dirty="0">
                <a:ln>
                  <a:noFill/>
                </a:ln>
                <a:effectLst/>
                <a:uLnTx/>
                <a:uFillTx/>
                <a:latin typeface="Encode Sans Semi Expanded" panose="00000505000000000000" pitchFamily="2" charset="0"/>
              </a:rPr>
              <a:t> di </a:t>
            </a:r>
            <a:r>
              <a:rPr kumimoji="0" lang="en-US" sz="3000" b="1" i="0" u="none" strike="noStrike" cap="none" spc="0" normalizeH="0" baseline="0" noProof="0" dirty="0" err="1">
                <a:ln>
                  <a:noFill/>
                </a:ln>
                <a:effectLst/>
                <a:uLnTx/>
                <a:uFillTx/>
                <a:latin typeface="Encode Sans Semi Expanded" panose="00000505000000000000" pitchFamily="2" charset="0"/>
              </a:rPr>
              <a:t>Noè</a:t>
            </a:r>
            <a:r>
              <a:rPr kumimoji="0" lang="en-US" sz="3000" b="1" i="0" u="none" strike="noStrike" cap="none" spc="0" normalizeH="0" baseline="0" noProof="0" dirty="0">
                <a:ln>
                  <a:noFill/>
                </a:ln>
                <a:effectLst/>
                <a:uLnTx/>
                <a:uFillTx/>
                <a:latin typeface="Encode Sans Semi Expanded" panose="00000505000000000000" pitchFamily="2" charset="0"/>
              </a:rPr>
              <a:t>. </a:t>
            </a:r>
          </a:p>
          <a:p>
            <a:pPr marR="0" lvl="0" algn="just" fontAlgn="auto">
              <a:lnSpc>
                <a:spcPct val="120000"/>
              </a:lnSpc>
              <a:spcBef>
                <a:spcPts val="0"/>
              </a:spcBef>
              <a:spcAft>
                <a:spcPts val="0"/>
              </a:spcAft>
              <a:buClrTx/>
              <a:buSzTx/>
              <a:tabLst/>
              <a:defRPr/>
            </a:pPr>
            <a:r>
              <a:rPr kumimoji="0" lang="en-US" sz="3000" b="0" i="0" u="none" strike="noStrike" cap="none" spc="0" normalizeH="0" baseline="0" noProof="0" dirty="0" err="1">
                <a:ln>
                  <a:noFill/>
                </a:ln>
                <a:effectLst/>
                <a:uLnTx/>
                <a:uFillTx/>
                <a:latin typeface="Encode Sans Semi Expanded" panose="00000505000000000000" pitchFamily="2" charset="0"/>
              </a:rPr>
              <a:t>Noè</a:t>
            </a:r>
            <a:r>
              <a:rPr kumimoji="0" lang="en-US" sz="3000" b="0" i="0" u="none" strike="noStrike" cap="none" spc="0" normalizeH="0" baseline="0" noProof="0" dirty="0">
                <a:ln>
                  <a:noFill/>
                </a:ln>
                <a:effectLst/>
                <a:uLnTx/>
                <a:uFillTx/>
                <a:latin typeface="Encode Sans Semi Expanded" panose="00000505000000000000" pitchFamily="2" charset="0"/>
              </a:rPr>
              <a:t> era </a:t>
            </a:r>
            <a:r>
              <a:rPr kumimoji="0" lang="en-US" sz="3000" b="0" i="0" u="none" strike="noStrike" cap="none" spc="0" normalizeH="0" baseline="0" noProof="0" dirty="0" err="1">
                <a:ln>
                  <a:noFill/>
                </a:ln>
                <a:effectLst/>
                <a:uLnTx/>
                <a:uFillTx/>
                <a:latin typeface="Encode Sans Semi Expanded" panose="00000505000000000000" pitchFamily="2" charset="0"/>
              </a:rPr>
              <a:t>uomo</a:t>
            </a:r>
            <a:r>
              <a:rPr kumimoji="0" lang="en-US" sz="3000" b="0" i="0" u="none" strike="noStrike" cap="none" spc="0" normalizeH="0" baseline="0" noProof="0" dirty="0">
                <a:ln>
                  <a:noFill/>
                </a:ln>
                <a:effectLst/>
                <a:uLnTx/>
                <a:uFillTx/>
                <a:latin typeface="Encode Sans Semi Expanded" panose="00000505000000000000" pitchFamily="2" charset="0"/>
              </a:rPr>
              <a:t> giusto e </a:t>
            </a:r>
            <a:r>
              <a:rPr kumimoji="0" lang="en-US" sz="3000" b="0" i="0" u="none" strike="noStrike" cap="none" spc="0" normalizeH="0" baseline="0" noProof="0" dirty="0" err="1">
                <a:ln>
                  <a:noFill/>
                </a:ln>
                <a:effectLst/>
                <a:uLnTx/>
                <a:uFillTx/>
                <a:latin typeface="Encode Sans Semi Expanded" panose="00000505000000000000" pitchFamily="2" charset="0"/>
              </a:rPr>
              <a:t>integro</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tra</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i</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suoi</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contemporanei</a:t>
            </a:r>
            <a:r>
              <a:rPr kumimoji="0" lang="en-US" sz="3000" b="0" i="0" u="none" strike="noStrike" cap="none" spc="0" normalizeH="0" baseline="0" noProof="0" dirty="0">
                <a:ln>
                  <a:noFill/>
                </a:ln>
                <a:effectLst/>
                <a:uLnTx/>
                <a:uFillTx/>
                <a:latin typeface="Encode Sans Semi Expanded" panose="00000505000000000000" pitchFamily="2" charset="0"/>
              </a:rPr>
              <a:t> e </a:t>
            </a:r>
            <a:r>
              <a:rPr kumimoji="0" lang="en-US" sz="3000" b="0" i="0" u="none" strike="noStrike" cap="none" spc="0" normalizeH="0" baseline="0" noProof="0" dirty="0" err="1">
                <a:ln>
                  <a:noFill/>
                </a:ln>
                <a:effectLst/>
                <a:uLnTx/>
                <a:uFillTx/>
                <a:latin typeface="Encode Sans Semi Expanded" panose="00000505000000000000" pitchFamily="2" charset="0"/>
              </a:rPr>
              <a:t>camminava</a:t>
            </a:r>
            <a:r>
              <a:rPr kumimoji="0" lang="en-US" sz="3000" b="0" i="0" u="none" strike="noStrike" cap="none" spc="0" normalizeH="0" baseline="0" noProof="0" dirty="0">
                <a:ln>
                  <a:noFill/>
                </a:ln>
                <a:effectLst/>
                <a:uLnTx/>
                <a:uFillTx/>
                <a:latin typeface="Encode Sans Semi Expanded" panose="00000505000000000000" pitchFamily="2" charset="0"/>
              </a:rPr>
              <a:t> con Dio.</a:t>
            </a:r>
            <a:r>
              <a:rPr kumimoji="0" lang="en-US" sz="3000" b="0" i="0" u="none" strike="noStrike" cap="none" spc="0" normalizeH="0" baseline="30000" noProof="0" dirty="0">
                <a:ln>
                  <a:noFill/>
                </a:ln>
                <a:effectLst/>
                <a:uLnTx/>
                <a:uFillTx/>
                <a:latin typeface="Encode Sans Semi Expanded" panose="00000505000000000000" pitchFamily="2" charset="0"/>
              </a:rPr>
              <a:t>10</a:t>
            </a:r>
            <a:r>
              <a:rPr kumimoji="0" lang="en-US" sz="3000" b="0" i="0" u="none" strike="noStrike" cap="none" spc="0" normalizeH="0" baseline="0" noProof="0" dirty="0">
                <a:ln>
                  <a:noFill/>
                </a:ln>
                <a:effectLst/>
                <a:uLnTx/>
                <a:uFillTx/>
                <a:latin typeface="Encode Sans Semi Expanded" panose="00000505000000000000" pitchFamily="2" charset="0"/>
              </a:rPr>
              <a:t>Noè </a:t>
            </a:r>
            <a:r>
              <a:rPr kumimoji="0" lang="en-US" sz="3000" b="0" i="0" u="none" strike="noStrike" cap="none" spc="0" normalizeH="0" baseline="0" noProof="0" dirty="0" err="1">
                <a:ln>
                  <a:noFill/>
                </a:ln>
                <a:effectLst/>
                <a:uLnTx/>
                <a:uFillTx/>
                <a:latin typeface="Encode Sans Semi Expanded" panose="00000505000000000000" pitchFamily="2" charset="0"/>
              </a:rPr>
              <a:t>generò</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tre</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figli</a:t>
            </a:r>
            <a:r>
              <a:rPr kumimoji="0" lang="en-US" sz="3000" b="0" i="0" u="none" strike="noStrike" cap="none" spc="0" normalizeH="0" baseline="0" noProof="0" dirty="0">
                <a:ln>
                  <a:noFill/>
                </a:ln>
                <a:effectLst/>
                <a:uLnTx/>
                <a:uFillTx/>
                <a:latin typeface="Encode Sans Semi Expanded" panose="00000505000000000000" pitchFamily="2" charset="0"/>
              </a:rPr>
              <a:t>: Sem, Cam e </a:t>
            </a:r>
            <a:r>
              <a:rPr kumimoji="0" lang="en-US" sz="3000" b="0" i="0" u="none" strike="noStrike" cap="none" spc="0" normalizeH="0" baseline="0" noProof="0" dirty="0" err="1">
                <a:ln>
                  <a:noFill/>
                </a:ln>
                <a:effectLst/>
                <a:uLnTx/>
                <a:uFillTx/>
                <a:latin typeface="Encode Sans Semi Expanded" panose="00000505000000000000" pitchFamily="2" charset="0"/>
              </a:rPr>
              <a:t>Iafet</a:t>
            </a:r>
            <a:r>
              <a:rPr kumimoji="0" lang="en-US" sz="3000" b="0" i="0" u="none" strike="noStrike" cap="none" spc="0" normalizeH="0" baseline="0" noProof="0" dirty="0">
                <a:ln>
                  <a:noFill/>
                </a:ln>
                <a:effectLst/>
                <a:uLnTx/>
                <a:uFillTx/>
                <a:latin typeface="Encode Sans Semi Expanded" panose="00000505000000000000" pitchFamily="2" charset="0"/>
              </a:rPr>
              <a:t>. </a:t>
            </a:r>
          </a:p>
          <a:p>
            <a:pPr marL="0" marR="0" lvl="0" indent="-228600" algn="just" fontAlgn="auto">
              <a:lnSpc>
                <a:spcPct val="120000"/>
              </a:lnSpc>
              <a:spcBef>
                <a:spcPts val="0"/>
              </a:spcBef>
              <a:spcAft>
                <a:spcPts val="0"/>
              </a:spcAft>
              <a:buClrTx/>
              <a:buSzTx/>
              <a:buFont typeface="Arial" panose="020B0604020202020204" pitchFamily="34" charset="0"/>
              <a:buChar char="•"/>
              <a:tabLst/>
              <a:defRPr/>
            </a:pPr>
            <a:endParaRPr kumimoji="0" lang="en-US" sz="3000" b="0" i="0" u="none" strike="noStrike" cap="none" spc="0" normalizeH="0" baseline="0" noProof="0" dirty="0">
              <a:ln>
                <a:noFill/>
              </a:ln>
              <a:effectLst/>
              <a:uLnTx/>
              <a:uFillTx/>
              <a:latin typeface="Encode Sans Semi Expanded" panose="00000505000000000000" pitchFamily="2" charset="0"/>
            </a:endParaRPr>
          </a:p>
          <a:p>
            <a:pPr marR="0" lvl="0" algn="just" fontAlgn="auto">
              <a:lnSpc>
                <a:spcPct val="120000"/>
              </a:lnSpc>
              <a:spcBef>
                <a:spcPts val="0"/>
              </a:spcBef>
              <a:spcAft>
                <a:spcPts val="0"/>
              </a:spcAft>
              <a:buClrTx/>
              <a:buSzTx/>
              <a:tabLst/>
              <a:defRPr/>
            </a:pPr>
            <a:r>
              <a:rPr kumimoji="0" lang="en-US" sz="3000" b="1" i="0" u="none" strike="noStrike" cap="none" spc="0" normalizeH="0" baseline="30000" noProof="0" dirty="0">
                <a:ln>
                  <a:noFill/>
                </a:ln>
                <a:effectLst/>
                <a:uLnTx/>
                <a:uFillTx/>
                <a:latin typeface="Encode Sans Semi Expanded" panose="00000505000000000000" pitchFamily="2" charset="0"/>
              </a:rPr>
              <a:t>11</a:t>
            </a:r>
            <a:r>
              <a:rPr kumimoji="0" lang="en-US" sz="3000" b="1" i="0" u="none" strike="noStrike" cap="none" spc="0" normalizeH="0" baseline="0" noProof="0" dirty="0">
                <a:ln>
                  <a:noFill/>
                </a:ln>
                <a:effectLst/>
                <a:uLnTx/>
                <a:uFillTx/>
                <a:latin typeface="Encode Sans Semi Expanded" panose="00000505000000000000" pitchFamily="2" charset="0"/>
              </a:rPr>
              <a:t>Ma la terra era </a:t>
            </a:r>
            <a:r>
              <a:rPr kumimoji="0" lang="en-US" sz="3000" b="1" i="0" u="none" strike="noStrike" cap="none" spc="0" normalizeH="0" baseline="0" noProof="0" dirty="0" err="1">
                <a:ln>
                  <a:noFill/>
                </a:ln>
                <a:effectLst/>
                <a:uLnTx/>
                <a:uFillTx/>
                <a:latin typeface="Encode Sans Semi Expanded" panose="00000505000000000000" pitchFamily="2" charset="0"/>
              </a:rPr>
              <a:t>corrotta</a:t>
            </a:r>
            <a:r>
              <a:rPr kumimoji="0" lang="en-US" sz="3000" b="1"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davanti</a:t>
            </a:r>
            <a:r>
              <a:rPr kumimoji="0" lang="en-US" sz="3000" b="0" i="0" u="none" strike="noStrike" cap="none" spc="0" normalizeH="0" baseline="0" noProof="0" dirty="0">
                <a:ln>
                  <a:noFill/>
                </a:ln>
                <a:effectLst/>
                <a:uLnTx/>
                <a:uFillTx/>
                <a:latin typeface="Encode Sans Semi Expanded" panose="00000505000000000000" pitchFamily="2" charset="0"/>
              </a:rPr>
              <a:t> a Dio </a:t>
            </a:r>
            <a:r>
              <a:rPr kumimoji="0" lang="en-US" sz="3000" b="1" i="0" u="none" strike="noStrike" cap="none" spc="0" normalizeH="0" baseline="0" noProof="0" dirty="0">
                <a:ln>
                  <a:noFill/>
                </a:ln>
                <a:effectLst/>
                <a:uLnTx/>
                <a:uFillTx/>
                <a:latin typeface="Encode Sans Semi Expanded" panose="00000505000000000000" pitchFamily="2" charset="0"/>
              </a:rPr>
              <a:t>e </a:t>
            </a:r>
            <a:r>
              <a:rPr kumimoji="0" lang="en-US" sz="3000" b="1" i="0" u="none" strike="noStrike" cap="none" spc="0" normalizeH="0" baseline="0" noProof="0" dirty="0" err="1">
                <a:ln>
                  <a:noFill/>
                </a:ln>
                <a:effectLst/>
                <a:uLnTx/>
                <a:uFillTx/>
                <a:latin typeface="Encode Sans Semi Expanded" panose="00000505000000000000" pitchFamily="2" charset="0"/>
              </a:rPr>
              <a:t>piena</a:t>
            </a:r>
            <a:r>
              <a:rPr kumimoji="0" lang="en-US" sz="3000" b="1" i="0" u="none" strike="noStrike" cap="none" spc="0" normalizeH="0" baseline="0" noProof="0" dirty="0">
                <a:ln>
                  <a:noFill/>
                </a:ln>
                <a:effectLst/>
                <a:uLnTx/>
                <a:uFillTx/>
                <a:latin typeface="Encode Sans Semi Expanded" panose="00000505000000000000" pitchFamily="2" charset="0"/>
              </a:rPr>
              <a:t> di </a:t>
            </a:r>
            <a:r>
              <a:rPr kumimoji="0" lang="en-US" sz="3000" b="1" i="0" u="none" strike="noStrike" cap="none" spc="0" normalizeH="0" baseline="0" noProof="0" dirty="0" err="1">
                <a:ln>
                  <a:noFill/>
                </a:ln>
                <a:effectLst/>
                <a:uLnTx/>
                <a:uFillTx/>
                <a:latin typeface="Encode Sans Semi Expanded" panose="00000505000000000000" pitchFamily="2" charset="0"/>
              </a:rPr>
              <a:t>violenza</a:t>
            </a:r>
            <a:r>
              <a:rPr kumimoji="0" lang="en-US" sz="3000" b="1" i="0" u="none" strike="noStrike" cap="none" spc="0" normalizeH="0" baseline="0" noProof="0" dirty="0">
                <a:ln>
                  <a:noFill/>
                </a:ln>
                <a:effectLst/>
                <a:uLnTx/>
                <a:uFillTx/>
                <a:latin typeface="Encode Sans Semi Expanded" panose="00000505000000000000" pitchFamily="2" charset="0"/>
              </a:rPr>
              <a:t>. </a:t>
            </a:r>
          </a:p>
          <a:p>
            <a:pPr marR="0" lvl="0" algn="just" fontAlgn="auto">
              <a:lnSpc>
                <a:spcPct val="120000"/>
              </a:lnSpc>
              <a:spcBef>
                <a:spcPts val="0"/>
              </a:spcBef>
              <a:spcAft>
                <a:spcPts val="0"/>
              </a:spcAft>
              <a:buClrTx/>
              <a:buSzTx/>
              <a:tabLst/>
              <a:defRPr/>
            </a:pPr>
            <a:r>
              <a:rPr kumimoji="0" lang="en-US" sz="3000" b="0" i="0" u="none" strike="noStrike" cap="none" spc="0" normalizeH="0" baseline="30000" noProof="0" dirty="0">
                <a:ln>
                  <a:noFill/>
                </a:ln>
                <a:effectLst/>
                <a:uLnTx/>
                <a:uFillTx/>
                <a:latin typeface="Encode Sans Semi Expanded" panose="00000505000000000000" pitchFamily="2" charset="0"/>
              </a:rPr>
              <a:t>12</a:t>
            </a:r>
            <a:r>
              <a:rPr kumimoji="0" lang="en-US" sz="3000" b="0" i="0" u="none" strike="noStrike" cap="none" spc="0" normalizeH="0" baseline="0" noProof="0" dirty="0">
                <a:ln>
                  <a:noFill/>
                </a:ln>
                <a:effectLst/>
                <a:uLnTx/>
                <a:uFillTx/>
                <a:latin typeface="Encode Sans Semi Expanded" panose="00000505000000000000" pitchFamily="2" charset="0"/>
              </a:rPr>
              <a:t>Dio </a:t>
            </a:r>
            <a:r>
              <a:rPr kumimoji="0" lang="en-US" sz="3000" b="0" i="0" u="none" strike="noStrike" cap="none" spc="0" normalizeH="0" baseline="0" noProof="0" dirty="0" err="1">
                <a:ln>
                  <a:noFill/>
                </a:ln>
                <a:effectLst/>
                <a:uLnTx/>
                <a:uFillTx/>
                <a:latin typeface="Encode Sans Semi Expanded" panose="00000505000000000000" pitchFamily="2" charset="0"/>
              </a:rPr>
              <a:t>guardò</a:t>
            </a:r>
            <a:r>
              <a:rPr kumimoji="0" lang="en-US" sz="3000" b="0" i="0" u="none" strike="noStrike" cap="none" spc="0" normalizeH="0" baseline="0" noProof="0" dirty="0">
                <a:ln>
                  <a:noFill/>
                </a:ln>
                <a:effectLst/>
                <a:uLnTx/>
                <a:uFillTx/>
                <a:latin typeface="Encode Sans Semi Expanded" panose="00000505000000000000" pitchFamily="2" charset="0"/>
              </a:rPr>
              <a:t> la terra ed </a:t>
            </a:r>
            <a:r>
              <a:rPr kumimoji="0" lang="en-US" sz="3000" b="0" i="0" u="none" strike="noStrike" cap="none" spc="0" normalizeH="0" baseline="0" noProof="0" dirty="0" err="1">
                <a:ln>
                  <a:noFill/>
                </a:ln>
                <a:effectLst/>
                <a:uLnTx/>
                <a:uFillTx/>
                <a:latin typeface="Encode Sans Semi Expanded" panose="00000505000000000000" pitchFamily="2" charset="0"/>
              </a:rPr>
              <a:t>ecco</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essa</a:t>
            </a:r>
            <a:r>
              <a:rPr kumimoji="0" lang="en-US" sz="3000" b="0" i="0" u="none" strike="noStrike" cap="none" spc="0" normalizeH="0" baseline="0" noProof="0" dirty="0">
                <a:ln>
                  <a:noFill/>
                </a:ln>
                <a:effectLst/>
                <a:uLnTx/>
                <a:uFillTx/>
                <a:latin typeface="Encode Sans Semi Expanded" panose="00000505000000000000" pitchFamily="2" charset="0"/>
              </a:rPr>
              <a:t> era </a:t>
            </a:r>
            <a:r>
              <a:rPr kumimoji="0" lang="en-US" sz="3000" b="0" i="0" u="none" strike="noStrike" cap="none" spc="0" normalizeH="0" baseline="0" noProof="0" dirty="0" err="1">
                <a:ln>
                  <a:noFill/>
                </a:ln>
                <a:effectLst/>
                <a:uLnTx/>
                <a:uFillTx/>
                <a:latin typeface="Encode Sans Semi Expanded" panose="00000505000000000000" pitchFamily="2" charset="0"/>
              </a:rPr>
              <a:t>corrotta</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1" i="0" u="none" strike="noStrike" cap="none" spc="0" normalizeH="0" baseline="0" noProof="0" dirty="0" err="1">
                <a:ln>
                  <a:noFill/>
                </a:ln>
                <a:effectLst/>
                <a:uLnTx/>
                <a:uFillTx/>
                <a:latin typeface="Encode Sans Semi Expanded" panose="00000505000000000000" pitchFamily="2" charset="0"/>
              </a:rPr>
              <a:t>perché</a:t>
            </a:r>
            <a:r>
              <a:rPr kumimoji="0" lang="en-US" sz="3000" b="1" i="0" u="none" strike="noStrike" cap="none" spc="0" normalizeH="0" baseline="0" noProof="0" dirty="0">
                <a:ln>
                  <a:noFill/>
                </a:ln>
                <a:effectLst/>
                <a:uLnTx/>
                <a:uFillTx/>
                <a:latin typeface="Encode Sans Semi Expanded" panose="00000505000000000000" pitchFamily="2" charset="0"/>
              </a:rPr>
              <a:t> ogni </a:t>
            </a:r>
            <a:r>
              <a:rPr kumimoji="0" lang="en-US" sz="3000" b="1" i="0" u="none" strike="noStrike" cap="none" spc="0" normalizeH="0" baseline="0" noProof="0" dirty="0" err="1">
                <a:ln>
                  <a:noFill/>
                </a:ln>
                <a:effectLst/>
                <a:uLnTx/>
                <a:uFillTx/>
                <a:latin typeface="Encode Sans Semi Expanded" panose="00000505000000000000" pitchFamily="2" charset="0"/>
              </a:rPr>
              <a:t>uomo</a:t>
            </a:r>
            <a:r>
              <a:rPr kumimoji="0" lang="en-US" sz="3000" b="1" i="0" u="none" strike="noStrike" cap="none" spc="0" normalizeH="0" baseline="0" noProof="0" dirty="0">
                <a:ln>
                  <a:noFill/>
                </a:ln>
                <a:effectLst/>
                <a:uLnTx/>
                <a:uFillTx/>
                <a:latin typeface="Encode Sans Semi Expanded" panose="00000505000000000000" pitchFamily="2" charset="0"/>
              </a:rPr>
              <a:t> </a:t>
            </a:r>
            <a:r>
              <a:rPr kumimoji="0" lang="en-US" sz="3000" b="1" i="0" u="none" strike="noStrike" cap="none" spc="0" normalizeH="0" baseline="0" noProof="0" dirty="0" err="1">
                <a:ln>
                  <a:noFill/>
                </a:ln>
                <a:effectLst/>
                <a:uLnTx/>
                <a:uFillTx/>
                <a:latin typeface="Encode Sans Semi Expanded" panose="00000505000000000000" pitchFamily="2" charset="0"/>
              </a:rPr>
              <a:t>aveva</a:t>
            </a:r>
            <a:r>
              <a:rPr kumimoji="0" lang="en-US" sz="3000" b="1" i="0" u="none" strike="noStrike" cap="none" spc="0" normalizeH="0" baseline="0" noProof="0" dirty="0">
                <a:ln>
                  <a:noFill/>
                </a:ln>
                <a:effectLst/>
                <a:uLnTx/>
                <a:uFillTx/>
                <a:latin typeface="Encode Sans Semi Expanded" panose="00000505000000000000" pitchFamily="2" charset="0"/>
              </a:rPr>
              <a:t> </a:t>
            </a:r>
            <a:r>
              <a:rPr kumimoji="0" lang="en-US" sz="3000" b="1" i="0" u="none" strike="noStrike" cap="none" spc="0" normalizeH="0" baseline="0" noProof="0" dirty="0" err="1">
                <a:ln>
                  <a:noFill/>
                </a:ln>
                <a:effectLst/>
                <a:uLnTx/>
                <a:uFillTx/>
                <a:latin typeface="Encode Sans Semi Expanded" panose="00000505000000000000" pitchFamily="2" charset="0"/>
              </a:rPr>
              <a:t>pervertito</a:t>
            </a:r>
            <a:r>
              <a:rPr kumimoji="0" lang="en-US" sz="3000" b="1"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a:ln>
                  <a:noFill/>
                </a:ln>
                <a:effectLst/>
                <a:uLnTx/>
                <a:uFillTx/>
                <a:latin typeface="Encode Sans Semi Expanded" panose="00000505000000000000" pitchFamily="2" charset="0"/>
              </a:rPr>
              <a:t>la </a:t>
            </a:r>
            <a:r>
              <a:rPr kumimoji="0" lang="en-US" sz="3000" b="0" i="0" u="none" strike="noStrike" cap="none" spc="0" normalizeH="0" baseline="0" noProof="0" dirty="0" err="1">
                <a:ln>
                  <a:noFill/>
                </a:ln>
                <a:effectLst/>
                <a:uLnTx/>
                <a:uFillTx/>
                <a:latin typeface="Encode Sans Semi Expanded" panose="00000505000000000000" pitchFamily="2" charset="0"/>
              </a:rPr>
              <a:t>sua</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condotta</a:t>
            </a:r>
            <a:r>
              <a:rPr kumimoji="0" lang="en-US" sz="3000" b="0" i="0" u="none" strike="noStrike" cap="none" spc="0" normalizeH="0" baseline="0" noProof="0" dirty="0">
                <a:ln>
                  <a:noFill/>
                </a:ln>
                <a:effectLst/>
                <a:uLnTx/>
                <a:uFillTx/>
                <a:latin typeface="Encode Sans Semi Expanded" panose="00000505000000000000" pitchFamily="2" charset="0"/>
              </a:rPr>
              <a:t> </a:t>
            </a:r>
            <a:r>
              <a:rPr kumimoji="0" lang="en-US" sz="3000" b="0" i="0" u="none" strike="noStrike" cap="none" spc="0" normalizeH="0" baseline="0" noProof="0" dirty="0" err="1">
                <a:ln>
                  <a:noFill/>
                </a:ln>
                <a:effectLst/>
                <a:uLnTx/>
                <a:uFillTx/>
                <a:latin typeface="Encode Sans Semi Expanded" panose="00000505000000000000" pitchFamily="2" charset="0"/>
              </a:rPr>
              <a:t>sulla</a:t>
            </a:r>
            <a:r>
              <a:rPr kumimoji="0" lang="en-US" sz="3000" b="0" i="0" u="none" strike="noStrike" cap="none" spc="0" normalizeH="0" baseline="0" noProof="0" dirty="0">
                <a:ln>
                  <a:noFill/>
                </a:ln>
                <a:effectLst/>
                <a:uLnTx/>
                <a:uFillTx/>
                <a:latin typeface="Encode Sans Semi Expanded" panose="00000505000000000000" pitchFamily="2" charset="0"/>
              </a:rPr>
              <a:t> terra.</a:t>
            </a:r>
          </a:p>
        </p:txBody>
      </p:sp>
    </p:spTree>
    <p:extLst>
      <p:ext uri="{BB962C8B-B14F-4D97-AF65-F5344CB8AC3E}">
        <p14:creationId xmlns:p14="http://schemas.microsoft.com/office/powerpoint/2010/main" val="59794845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274E97-8B20-D01D-EDCD-913EFBB05DA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949990B-84D6-EC00-34D5-8A965130ABF1}"/>
              </a:ext>
            </a:extLst>
          </p:cNvPr>
          <p:cNvSpPr txBox="1"/>
          <p:nvPr/>
        </p:nvSpPr>
        <p:spPr>
          <a:xfrm>
            <a:off x="3092117" y="818984"/>
            <a:ext cx="7785150" cy="31786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b="1" kern="1200" dirty="0">
                <a:solidFill>
                  <a:srgbClr val="FFFFFF"/>
                </a:solidFill>
                <a:latin typeface="+mj-lt"/>
                <a:ea typeface="+mj-ea"/>
                <a:cs typeface="+mj-cs"/>
              </a:rPr>
              <a:t>INTERPRETARE</a:t>
            </a:r>
            <a:r>
              <a:rPr lang="en-US" sz="8000" kern="1200" dirty="0">
                <a:solidFill>
                  <a:srgbClr val="FFFFFF"/>
                </a:solidFill>
                <a:latin typeface="+mj-lt"/>
                <a:ea typeface="+mj-ea"/>
                <a:cs typeface="+mj-cs"/>
              </a:rPr>
              <a:t> </a:t>
            </a:r>
          </a:p>
        </p:txBody>
      </p:sp>
      <p:sp>
        <p:nvSpPr>
          <p:cNvPr id="44" name="Rectangle 43">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842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CE218D-F701-2790-A6B8-BA242B7C62D4}"/>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B095A7FF-7A17-47E4-3A6F-416C3BFCB2B1}"/>
              </a:ext>
            </a:extLst>
          </p:cNvPr>
          <p:cNvSpPr txBox="1"/>
          <p:nvPr/>
        </p:nvSpPr>
        <p:spPr>
          <a:xfrm>
            <a:off x="216568" y="1708484"/>
            <a:ext cx="11732645" cy="5149516"/>
          </a:xfrm>
          <a:prstGeom prst="rect">
            <a:avLst/>
          </a:prstGeom>
        </p:spPr>
        <p:txBody>
          <a:bodyPr vert="horz" lIns="91440" tIns="45720" rIns="91440" bIns="45720" rtlCol="0" anchor="ctr">
            <a:normAutofit fontScale="85000" lnSpcReduction="20000"/>
          </a:bodyPr>
          <a:lstStyle/>
          <a:p>
            <a:pPr algn="just">
              <a:lnSpc>
                <a:spcPct val="120000"/>
              </a:lnSpc>
              <a:spcAft>
                <a:spcPts val="800"/>
              </a:spcAft>
            </a:pPr>
            <a:r>
              <a:rPr lang="en-US" sz="3000" dirty="0">
                <a:effectLst/>
                <a:latin typeface="Encode Sans Semi Expanded" panose="00000505000000000000" pitchFamily="2" charset="0"/>
              </a:rPr>
              <a:t>«</a:t>
            </a:r>
            <a:r>
              <a:rPr lang="en-US" sz="3000" dirty="0" err="1">
                <a:effectLst/>
                <a:latin typeface="Encode Sans Semi Expanded" panose="00000505000000000000" pitchFamily="2" charset="0"/>
              </a:rPr>
              <a:t>L’ermeneutica</a:t>
            </a:r>
            <a:r>
              <a:rPr lang="en-US" sz="3000" dirty="0">
                <a:effectLst/>
                <a:latin typeface="Encode Sans Semi Expanded" panose="00000505000000000000" pitchFamily="2" charset="0"/>
              </a:rPr>
              <a:t> è </a:t>
            </a:r>
            <a:r>
              <a:rPr lang="en-US" sz="3000" dirty="0" err="1">
                <a:effectLst/>
                <a:latin typeface="Encode Sans Semi Expanded" panose="00000505000000000000" pitchFamily="2" charset="0"/>
              </a:rPr>
              <a:t>esattamente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quella</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scienza</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permette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l’interpretazione</a:t>
            </a:r>
            <a:r>
              <a:rPr lang="en-US" sz="3000" dirty="0">
                <a:effectLst/>
                <a:latin typeface="Encode Sans Semi Expanded" panose="00000505000000000000" pitchFamily="2" charset="0"/>
              </a:rPr>
              <a:t> di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è </a:t>
            </a:r>
            <a:r>
              <a:rPr lang="en-US" sz="3000" dirty="0" err="1">
                <a:effectLst/>
                <a:latin typeface="Encode Sans Semi Expanded" panose="00000505000000000000" pitchFamily="2" charset="0"/>
              </a:rPr>
              <a:t>affermato</a:t>
            </a:r>
            <a:r>
              <a:rPr lang="en-US" sz="3000" dirty="0">
                <a:effectLst/>
                <a:latin typeface="Encode Sans Semi Expanded" panose="00000505000000000000" pitchFamily="2" charset="0"/>
              </a:rPr>
              <a:t> da chi </a:t>
            </a:r>
            <a:r>
              <a:rPr lang="en-US" sz="3000" dirty="0" err="1">
                <a:effectLst/>
                <a:latin typeface="Encode Sans Semi Expanded" panose="00000505000000000000" pitchFamily="2" charset="0"/>
              </a:rPr>
              <a:t>parla</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sulla</a:t>
            </a:r>
            <a:r>
              <a:rPr lang="en-US" sz="3000" dirty="0">
                <a:effectLst/>
                <a:latin typeface="Encode Sans Semi Expanded" panose="00000505000000000000" pitchFamily="2" charset="0"/>
              </a:rPr>
              <a:t> base di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gli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uditori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conoscono</a:t>
            </a:r>
            <a:r>
              <a:rPr lang="en-US" sz="3000" dirty="0">
                <a:effectLst/>
                <a:latin typeface="Encode Sans Semi Expanded" panose="00000505000000000000" pitchFamily="2" charset="0"/>
              </a:rPr>
              <a:t>. In </a:t>
            </a:r>
            <a:r>
              <a:rPr lang="en-US" sz="3000" dirty="0" err="1">
                <a:effectLst/>
                <a:latin typeface="Encode Sans Semi Expanded" panose="00000505000000000000" pitchFamily="2" charset="0"/>
              </a:rPr>
              <a:t>tal</a:t>
            </a:r>
            <a:r>
              <a:rPr lang="en-US" sz="3000" dirty="0">
                <a:effectLst/>
                <a:latin typeface="Encode Sans Semi Expanded" panose="00000505000000000000" pitchFamily="2" charset="0"/>
              </a:rPr>
              <a:t> modo </a:t>
            </a:r>
            <a:r>
              <a:rPr lang="en-US" sz="3000" dirty="0" err="1">
                <a:effectLst/>
                <a:latin typeface="Encode Sans Semi Expanded" panose="00000505000000000000" pitchFamily="2" charset="0"/>
              </a:rPr>
              <a:t>gli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uditori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possono</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comprendere</a:t>
            </a:r>
            <a:r>
              <a:rPr lang="en-US" sz="3000" dirty="0">
                <a:effectLst/>
                <a:latin typeface="Encode Sans Semi Expanded" panose="00000505000000000000" pitchFamily="2" charset="0"/>
              </a:rPr>
              <a:t> non </a:t>
            </a:r>
            <a:r>
              <a:rPr lang="en-US" sz="3000" dirty="0" err="1">
                <a:effectLst/>
                <a:latin typeface="Encode Sans Semi Expanded" panose="00000505000000000000" pitchFamily="2" charset="0"/>
              </a:rPr>
              <a:t>soltanto</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conoscono</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già</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altrimenti</a:t>
            </a:r>
            <a:r>
              <a:rPr lang="en-US" sz="3000" dirty="0">
                <a:effectLst/>
                <a:latin typeface="Encode Sans Semi Expanded" panose="00000505000000000000" pitchFamily="2" charset="0"/>
              </a:rPr>
              <a:t> non </a:t>
            </a:r>
            <a:r>
              <a:rPr lang="en-US" sz="3000" dirty="0" err="1">
                <a:effectLst/>
                <a:latin typeface="Encode Sans Semi Expanded" panose="00000505000000000000" pitchFamily="2" charset="0"/>
              </a:rPr>
              <a:t>c’è</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comunicazione</a:t>
            </a:r>
            <a:r>
              <a:rPr lang="en-US" sz="3000" dirty="0">
                <a:effectLst/>
                <a:latin typeface="Encode Sans Semi Expanded" panose="00000505000000000000" pitchFamily="2" charset="0"/>
              </a:rPr>
              <a:t>); ma, a </a:t>
            </a:r>
            <a:r>
              <a:rPr lang="en-US" sz="3000" dirty="0" err="1">
                <a:effectLst/>
                <a:latin typeface="Encode Sans Semi Expanded" panose="00000505000000000000" pitchFamily="2" charset="0"/>
              </a:rPr>
              <a:t>partire</a:t>
            </a:r>
            <a:r>
              <a:rPr lang="en-US" sz="3000" dirty="0">
                <a:effectLst/>
                <a:latin typeface="Encode Sans Semi Expanded" panose="00000505000000000000" pitchFamily="2" charset="0"/>
              </a:rPr>
              <a:t> da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conoscono</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gli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uditori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possono</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aggiungere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l’oratore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vuole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comunicare</a:t>
            </a:r>
            <a:r>
              <a:rPr lang="en-US" sz="3000" dirty="0">
                <a:effectLst/>
                <a:latin typeface="Encode Sans Semi Expanded" panose="00000505000000000000" pitchFamily="2" charset="0"/>
              </a:rPr>
              <a:t> […] </a:t>
            </a:r>
            <a:r>
              <a:rPr lang="en-US" sz="3000" b="1" dirty="0">
                <a:effectLst/>
                <a:latin typeface="Encode Sans Semi Expanded" panose="00000505000000000000" pitchFamily="2" charset="0"/>
              </a:rPr>
              <a:t>Come ogni </a:t>
            </a:r>
            <a:r>
              <a:rPr lang="en-US" sz="3000" b="1" dirty="0" err="1">
                <a:effectLst/>
                <a:latin typeface="Encode Sans Semi Expanded" panose="00000505000000000000" pitchFamily="2" charset="0"/>
              </a:rPr>
              <a:t>altro</a:t>
            </a:r>
            <a:r>
              <a:rPr lang="en-US" sz="3000" b="1" dirty="0">
                <a:effectLst/>
                <a:latin typeface="Encode Sans Semi Expanded" panose="00000505000000000000" pitchFamily="2" charset="0"/>
              </a:rPr>
              <a:t> testo, </a:t>
            </a:r>
            <a:r>
              <a:rPr lang="en-US" sz="3000" b="1" dirty="0" err="1">
                <a:effectLst/>
                <a:latin typeface="Encode Sans Semi Expanded" panose="00000505000000000000" pitchFamily="2" charset="0"/>
              </a:rPr>
              <a:t>anche</a:t>
            </a:r>
            <a:r>
              <a:rPr lang="en-US" sz="3000" b="1" dirty="0">
                <a:effectLst/>
                <a:latin typeface="Encode Sans Semi Expanded" panose="00000505000000000000" pitchFamily="2" charset="0"/>
              </a:rPr>
              <a:t> la </a:t>
            </a:r>
            <a:r>
              <a:rPr lang="en-US" sz="3000" b="1" dirty="0" err="1">
                <a:effectLst/>
                <a:latin typeface="Encode Sans Semi Expanded" panose="00000505000000000000" pitchFamily="2" charset="0"/>
              </a:rPr>
              <a:t>Bibbia</a:t>
            </a:r>
            <a:r>
              <a:rPr lang="en-US" sz="3000" b="1" dirty="0">
                <a:effectLst/>
                <a:latin typeface="Encode Sans Semi Expanded" panose="00000505000000000000" pitchFamily="2" charset="0"/>
              </a:rPr>
              <a:t> è un </a:t>
            </a:r>
            <a:r>
              <a:rPr lang="en-US" sz="3000" b="1" dirty="0" err="1">
                <a:effectLst/>
                <a:latin typeface="Encode Sans Semi Expanded" panose="00000505000000000000" pitchFamily="2" charset="0"/>
              </a:rPr>
              <a:t>libro</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che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deve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essere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interpretato</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che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deve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essere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vissuto</a:t>
            </a:r>
            <a:r>
              <a:rPr lang="en-US" sz="3000" b="1" dirty="0">
                <a:effectLst/>
                <a:latin typeface="Encode Sans Semi Expanded" panose="00000505000000000000" pitchFamily="2" charset="0"/>
              </a:rPr>
              <a:t> in </a:t>
            </a:r>
            <a:r>
              <a:rPr lang="en-US" sz="3000" b="1" dirty="0" err="1">
                <a:effectLst/>
                <a:latin typeface="Encode Sans Semi Expanded" panose="00000505000000000000" pitchFamily="2" charset="0"/>
              </a:rPr>
              <a:t>questo</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rapporto</a:t>
            </a:r>
            <a:r>
              <a:rPr lang="en-US" sz="3000" b="1" dirty="0">
                <a:effectLst/>
                <a:latin typeface="Encode Sans Semi Expanded" panose="00000505000000000000" pitchFamily="2" charset="0"/>
              </a:rPr>
              <a:t> di </a:t>
            </a:r>
            <a:r>
              <a:rPr lang="en-US" sz="3000" b="1" dirty="0" err="1">
                <a:effectLst/>
                <a:latin typeface="Encode Sans Semi Expanded" panose="00000505000000000000" pitchFamily="2" charset="0"/>
              </a:rPr>
              <a:t>comunicazione</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addirittura</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divina</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poiché</a:t>
            </a:r>
            <a:r>
              <a:rPr lang="en-US" sz="3000" b="1" dirty="0">
                <a:effectLst/>
                <a:latin typeface="Encode Sans Semi Expanded" panose="00000505000000000000" pitchFamily="2" charset="0"/>
              </a:rPr>
              <a:t> </a:t>
            </a:r>
            <a:r>
              <a:rPr lang="en-US" sz="3000" b="1" dirty="0" err="1">
                <a:effectLst/>
                <a:latin typeface="Encode Sans Semi Expanded" panose="00000505000000000000" pitchFamily="2" charset="0"/>
              </a:rPr>
              <a:t>ispirato</a:t>
            </a:r>
            <a:r>
              <a:rPr lang="en-US" sz="3000" b="1" dirty="0">
                <a:effectLst/>
                <a:latin typeface="Encode Sans Semi Expanded" panose="00000505000000000000" pitchFamily="2" charset="0"/>
              </a:rPr>
              <a:t>; </a:t>
            </a:r>
            <a:r>
              <a:rPr lang="en-US" sz="3000" dirty="0">
                <a:effectLst/>
                <a:latin typeface="Encode Sans Semi Expanded" panose="00000505000000000000" pitchFamily="2" charset="0"/>
              </a:rPr>
              <a:t>ma con la </a:t>
            </a:r>
            <a:r>
              <a:rPr lang="en-US" sz="3000" dirty="0" err="1">
                <a:effectLst/>
                <a:latin typeface="Encode Sans Semi Expanded" panose="00000505000000000000" pitchFamily="2" charset="0"/>
              </a:rPr>
              <a:t>possibilità</a:t>
            </a:r>
            <a:r>
              <a:rPr lang="en-US" sz="3000" dirty="0">
                <a:effectLst/>
                <a:latin typeface="Encode Sans Semi Expanded" panose="00000505000000000000" pitchFamily="2" charset="0"/>
              </a:rPr>
              <a:t> di </a:t>
            </a:r>
            <a:r>
              <a:rPr lang="en-US" sz="3000" dirty="0" err="1">
                <a:effectLst/>
                <a:latin typeface="Encode Sans Semi Expanded" panose="00000505000000000000" pitchFamily="2" charset="0"/>
              </a:rPr>
              <a:t>introdurre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attraverso</a:t>
            </a:r>
            <a:r>
              <a:rPr lang="en-US" sz="3000" dirty="0">
                <a:effectLst/>
                <a:latin typeface="Encode Sans Semi Expanded" panose="00000505000000000000" pitchFamily="2" charset="0"/>
              </a:rPr>
              <a:t> tale </a:t>
            </a:r>
            <a:r>
              <a:rPr lang="en-US" sz="3000" dirty="0" err="1">
                <a:effectLst/>
                <a:latin typeface="Encode Sans Semi Expanded" panose="00000505000000000000" pitchFamily="2" charset="0"/>
              </a:rPr>
              <a:t>comunicazione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qualcosa</a:t>
            </a:r>
            <a:r>
              <a:rPr lang="en-US" sz="3000" dirty="0">
                <a:effectLst/>
                <a:latin typeface="Encode Sans Semi Expanded" panose="00000505000000000000" pitchFamily="2" charset="0"/>
              </a:rPr>
              <a:t> di nuovo rispetto a </a:t>
            </a:r>
            <a:r>
              <a:rPr lang="en-US" sz="3000" dirty="0" err="1">
                <a:effectLst/>
                <a:latin typeface="Encode Sans Semi Expanded" panose="00000505000000000000" pitchFamily="2" charset="0"/>
              </a:rPr>
              <a:t>ciò</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che</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già</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si</a:t>
            </a:r>
            <a:r>
              <a:rPr lang="en-US" sz="3000" dirty="0">
                <a:effectLst/>
                <a:latin typeface="Encode Sans Semi Expanded" panose="00000505000000000000" pitchFamily="2" charset="0"/>
              </a:rPr>
              <a:t> </a:t>
            </a:r>
            <a:r>
              <a:rPr lang="en-US" sz="3000" dirty="0" err="1">
                <a:effectLst/>
                <a:latin typeface="Encode Sans Semi Expanded" panose="00000505000000000000" pitchFamily="2" charset="0"/>
              </a:rPr>
              <a:t>conosceva</a:t>
            </a:r>
            <a:r>
              <a:rPr lang="en-US" sz="3000" dirty="0">
                <a:effectLst/>
                <a:latin typeface="Encode Sans Semi Expanded" panose="00000505000000000000" pitchFamily="2" charset="0"/>
              </a:rPr>
              <a:t>»</a:t>
            </a:r>
            <a:endParaRPr lang="en-US" sz="3000" dirty="0">
              <a:latin typeface="Encode Sans Semi Expanded" panose="00000505000000000000" pitchFamily="2" charset="0"/>
            </a:endParaRPr>
          </a:p>
          <a:p>
            <a:pPr algn="just">
              <a:lnSpc>
                <a:spcPct val="90000"/>
              </a:lnSpc>
              <a:spcAft>
                <a:spcPts val="800"/>
              </a:spcAft>
            </a:pPr>
            <a:endParaRPr lang="en-US" sz="1600" dirty="0">
              <a:effectLst/>
              <a:latin typeface="Encode Sans Semi Expanded" panose="00000505000000000000" pitchFamily="2" charset="0"/>
            </a:endParaRPr>
          </a:p>
          <a:p>
            <a:pPr algn="just">
              <a:lnSpc>
                <a:spcPct val="120000"/>
              </a:lnSpc>
              <a:spcAft>
                <a:spcPts val="800"/>
              </a:spcAft>
            </a:pPr>
            <a:r>
              <a:rPr lang="en-US" sz="1600" dirty="0">
                <a:effectLst/>
                <a:latin typeface="Encode Sans Semi Expanded" panose="00000505000000000000" pitchFamily="2" charset="0"/>
              </a:rPr>
              <a:t>da </a:t>
            </a:r>
            <a:r>
              <a:rPr lang="en-US" sz="1600" cap="small" dirty="0">
                <a:effectLst/>
                <a:latin typeface="Encode Sans Semi Expanded" panose="00000505000000000000" pitchFamily="2" charset="0"/>
              </a:rPr>
              <a:t>G. </a:t>
            </a:r>
            <a:r>
              <a:rPr lang="en-US" sz="1600" cap="small" dirty="0" err="1">
                <a:effectLst/>
                <a:latin typeface="Encode Sans Semi Expanded" panose="00000505000000000000" pitchFamily="2" charset="0"/>
              </a:rPr>
              <a:t>Borgonovo</a:t>
            </a:r>
            <a:r>
              <a:rPr lang="en-US" sz="1600" cap="small" dirty="0">
                <a:effectLst/>
                <a:latin typeface="Encode Sans Semi Expanded" panose="00000505000000000000" pitchFamily="2" charset="0"/>
              </a:rPr>
              <a:t>, </a:t>
            </a:r>
            <a:r>
              <a:rPr lang="en-US" sz="1600" i="1" dirty="0">
                <a:effectLst/>
                <a:latin typeface="Encode Sans Semi Expanded" panose="00000505000000000000" pitchFamily="2" charset="0"/>
              </a:rPr>
              <a:t>«</a:t>
            </a:r>
            <a:r>
              <a:rPr lang="en-US" sz="1600" i="1" dirty="0" err="1">
                <a:effectLst/>
                <a:latin typeface="Encode Sans Semi Expanded" panose="00000505000000000000" pitchFamily="2" charset="0"/>
              </a:rPr>
              <a:t>Distruggi</a:t>
            </a:r>
            <a:r>
              <a:rPr lang="en-US" sz="1600" i="1" dirty="0">
                <a:effectLst/>
                <a:latin typeface="Encode Sans Semi Expanded" panose="00000505000000000000" pitchFamily="2" charset="0"/>
              </a:rPr>
              <a:t> </a:t>
            </a:r>
            <a:r>
              <a:rPr lang="en-US" sz="1600" i="1" dirty="0" err="1">
                <a:effectLst/>
                <a:latin typeface="Encode Sans Semi Expanded" panose="00000505000000000000" pitchFamily="2" charset="0"/>
              </a:rPr>
              <a:t>quei</a:t>
            </a:r>
            <a:r>
              <a:rPr lang="en-US" sz="1600" i="1" dirty="0">
                <a:effectLst/>
                <a:latin typeface="Encode Sans Semi Expanded" panose="00000505000000000000" pitchFamily="2" charset="0"/>
              </a:rPr>
              <a:t> </a:t>
            </a:r>
            <a:r>
              <a:rPr lang="en-US" sz="1600" i="1" dirty="0" err="1">
                <a:effectLst/>
                <a:latin typeface="Encode Sans Semi Expanded" panose="00000505000000000000" pitchFamily="2" charset="0"/>
              </a:rPr>
              <a:t>peccatori</a:t>
            </a:r>
            <a:r>
              <a:rPr lang="en-US" sz="1600" i="1" dirty="0">
                <a:effectLst/>
                <a:latin typeface="Encode Sans Semi Expanded" panose="00000505000000000000" pitchFamily="2" charset="0"/>
              </a:rPr>
              <a:t> </a:t>
            </a:r>
            <a:r>
              <a:rPr lang="en-US" sz="1600" i="1" dirty="0" err="1">
                <a:effectLst/>
                <a:latin typeface="Encode Sans Semi Expanded" panose="00000505000000000000" pitchFamily="2" charset="0"/>
              </a:rPr>
              <a:t>dei</a:t>
            </a:r>
            <a:r>
              <a:rPr lang="en-US" sz="1600" i="1" dirty="0">
                <a:effectLst/>
                <a:latin typeface="Encode Sans Semi Expanded" panose="00000505000000000000" pitchFamily="2" charset="0"/>
              </a:rPr>
              <a:t> </a:t>
            </a:r>
            <a:r>
              <a:rPr lang="en-US" sz="1600" i="1" dirty="0" err="1">
                <a:effectLst/>
                <a:latin typeface="Encode Sans Semi Expanded" panose="00000505000000000000" pitchFamily="2" charset="0"/>
              </a:rPr>
              <a:t>tuoi</a:t>
            </a:r>
            <a:r>
              <a:rPr lang="en-US" sz="1600" i="1" dirty="0">
                <a:effectLst/>
                <a:latin typeface="Encode Sans Semi Expanded" panose="00000505000000000000" pitchFamily="2" charset="0"/>
              </a:rPr>
              <a:t> </a:t>
            </a:r>
            <a:r>
              <a:rPr lang="en-US" sz="1600" i="1" dirty="0" err="1">
                <a:effectLst/>
                <a:latin typeface="Encode Sans Semi Expanded" panose="00000505000000000000" pitchFamily="2" charset="0"/>
              </a:rPr>
              <a:t>nemici</a:t>
            </a:r>
            <a:r>
              <a:rPr lang="en-US" sz="1600" i="1" dirty="0">
                <a:effectLst/>
                <a:latin typeface="Encode Sans Semi Expanded" panose="00000505000000000000" pitchFamily="2" charset="0"/>
              </a:rPr>
              <a:t>» (1Sam 15,18). Le guerre del re Saul</a:t>
            </a:r>
            <a:r>
              <a:rPr lang="en-US" sz="1600" dirty="0">
                <a:effectLst/>
                <a:latin typeface="Encode Sans Semi Expanded" panose="00000505000000000000" pitchFamily="2" charset="0"/>
              </a:rPr>
              <a:t>, </a:t>
            </a:r>
            <a:r>
              <a:rPr lang="en-US" sz="1600" dirty="0" err="1">
                <a:effectLst/>
                <a:latin typeface="Encode Sans Semi Expanded" panose="00000505000000000000" pitchFamily="2" charset="0"/>
              </a:rPr>
              <a:t>trascrizione</a:t>
            </a:r>
            <a:r>
              <a:rPr lang="en-US" sz="1600" dirty="0">
                <a:effectLst/>
                <a:latin typeface="Encode Sans Semi Expanded" panose="00000505000000000000" pitchFamily="2" charset="0"/>
              </a:rPr>
              <a:t> di </a:t>
            </a:r>
            <a:r>
              <a:rPr lang="en-US" sz="1600" dirty="0" err="1">
                <a:effectLst/>
                <a:latin typeface="Encode Sans Semi Expanded" panose="00000505000000000000" pitchFamily="2" charset="0"/>
              </a:rPr>
              <a:t>una</a:t>
            </a:r>
            <a:r>
              <a:rPr lang="en-US" sz="1600" dirty="0">
                <a:effectLst/>
                <a:latin typeface="Encode Sans Semi Expanded" panose="00000505000000000000" pitchFamily="2" charset="0"/>
              </a:rPr>
              <a:t> </a:t>
            </a:r>
            <a:r>
              <a:rPr lang="en-US" sz="1600" dirty="0" err="1">
                <a:effectLst/>
                <a:latin typeface="Encode Sans Semi Expanded" panose="00000505000000000000" pitchFamily="2" charset="0"/>
              </a:rPr>
              <a:t>conferenza</a:t>
            </a:r>
            <a:r>
              <a:rPr lang="en-US" sz="1600" dirty="0">
                <a:effectLst/>
                <a:latin typeface="Encode Sans Semi Expanded" panose="00000505000000000000" pitchFamily="2" charset="0"/>
              </a:rPr>
              <a:t> </a:t>
            </a:r>
            <a:r>
              <a:rPr lang="en-US" sz="1600" dirty="0" err="1">
                <a:effectLst/>
                <a:latin typeface="Encode Sans Semi Expanded" panose="00000505000000000000" pitchFamily="2" charset="0"/>
              </a:rPr>
              <a:t>tenuta</a:t>
            </a:r>
            <a:r>
              <a:rPr lang="en-US" sz="1600" dirty="0">
                <a:effectLst/>
                <a:latin typeface="Encode Sans Semi Expanded" panose="00000505000000000000" pitchFamily="2" charset="0"/>
              </a:rPr>
              <a:t> a Carpi il 30/01/2011, non </a:t>
            </a:r>
            <a:r>
              <a:rPr lang="en-US" sz="1600" dirty="0" err="1">
                <a:effectLst/>
                <a:latin typeface="Encode Sans Semi Expanded" panose="00000505000000000000" pitchFamily="2" charset="0"/>
              </a:rPr>
              <a:t>riveduta</a:t>
            </a:r>
            <a:r>
              <a:rPr lang="en-US" sz="1600" dirty="0">
                <a:effectLst/>
                <a:latin typeface="Encode Sans Semi Expanded" panose="00000505000000000000" pitchFamily="2" charset="0"/>
              </a:rPr>
              <a:t> </a:t>
            </a:r>
            <a:r>
              <a:rPr lang="en-US" sz="1600" dirty="0" err="1">
                <a:effectLst/>
                <a:latin typeface="Encode Sans Semi Expanded" panose="00000505000000000000" pitchFamily="2" charset="0"/>
              </a:rPr>
              <a:t>dall’autore</a:t>
            </a:r>
            <a:r>
              <a:rPr lang="en-US" sz="1600" dirty="0">
                <a:effectLst/>
                <a:latin typeface="Encode Sans Semi Expanded" panose="00000505000000000000" pitchFamily="2" charset="0"/>
              </a:rPr>
              <a:t>.</a:t>
            </a:r>
          </a:p>
        </p:txBody>
      </p:sp>
      <p:sp>
        <p:nvSpPr>
          <p:cNvPr id="2" name="CasellaDiTesto 1">
            <a:extLst>
              <a:ext uri="{FF2B5EF4-FFF2-40B4-BE49-F238E27FC236}">
                <a16:creationId xmlns:a16="http://schemas.microsoft.com/office/drawing/2014/main" id="{FAA4F115-D8BF-CDE3-8DE3-DA6BF18406CD}"/>
              </a:ext>
            </a:extLst>
          </p:cNvPr>
          <p:cNvSpPr txBox="1"/>
          <p:nvPr/>
        </p:nvSpPr>
        <p:spPr>
          <a:xfrm>
            <a:off x="3092117" y="818984"/>
            <a:ext cx="7785150" cy="31786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kern="1200" dirty="0">
                <a:solidFill>
                  <a:srgbClr val="FFFFFF"/>
                </a:solidFill>
                <a:latin typeface="+mj-lt"/>
                <a:ea typeface="+mj-ea"/>
                <a:cs typeface="+mj-cs"/>
              </a:rPr>
              <a:t> </a:t>
            </a:r>
          </a:p>
        </p:txBody>
      </p:sp>
    </p:spTree>
    <p:extLst>
      <p:ext uri="{BB962C8B-B14F-4D97-AF65-F5344CB8AC3E}">
        <p14:creationId xmlns:p14="http://schemas.microsoft.com/office/powerpoint/2010/main" val="2016490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70F9D7-3FC0-5221-CC7A-60B077D03A7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579EC06-79C1-0200-5C84-F25C2C359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E8013BE-C4D3-F6AC-1FBE-789B7CD33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D733F0-6FCC-E271-83AF-A84785984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3D752BA-7EB2-6473-FB2A-9B84E9900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0383106-0489-E46E-5182-5B96A38A0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D8CCC61-877D-CD28-1AEC-C73654D15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93FCC56-6A1C-17C9-7BDF-A3A875EE4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CC5CC7B-477F-ECEE-9D00-3FD96A55B658}"/>
              </a:ext>
            </a:extLst>
          </p:cNvPr>
          <p:cNvSpPr txBox="1"/>
          <p:nvPr/>
        </p:nvSpPr>
        <p:spPr>
          <a:xfrm>
            <a:off x="962526" y="399626"/>
            <a:ext cx="10948737" cy="38836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8000" b="1" dirty="0">
                <a:solidFill>
                  <a:srgbClr val="FFFFFF"/>
                </a:solidFill>
                <a:latin typeface="+mj-lt"/>
                <a:ea typeface="+mj-ea"/>
                <a:cs typeface="+mj-cs"/>
              </a:rPr>
              <a:t>Una continua </a:t>
            </a:r>
            <a:r>
              <a:rPr lang="en-US" sz="8000" b="1" dirty="0" err="1">
                <a:solidFill>
                  <a:srgbClr val="FFFFFF"/>
                </a:solidFill>
                <a:latin typeface="+mj-lt"/>
                <a:ea typeface="+mj-ea"/>
                <a:cs typeface="+mj-cs"/>
              </a:rPr>
              <a:t>scoperta</a:t>
            </a:r>
            <a:r>
              <a:rPr lang="en-US" sz="8000" b="1" dirty="0">
                <a:solidFill>
                  <a:srgbClr val="FFFFFF"/>
                </a:solidFill>
                <a:latin typeface="+mj-lt"/>
                <a:ea typeface="+mj-ea"/>
                <a:cs typeface="+mj-cs"/>
              </a:rPr>
              <a:t> …</a:t>
            </a:r>
          </a:p>
          <a:p>
            <a:pPr>
              <a:lnSpc>
                <a:spcPct val="90000"/>
              </a:lnSpc>
              <a:spcBef>
                <a:spcPct val="0"/>
              </a:spcBef>
              <a:spcAft>
                <a:spcPts val="600"/>
              </a:spcAft>
            </a:pPr>
            <a:r>
              <a:rPr lang="en-US" sz="8000" b="1" dirty="0">
                <a:solidFill>
                  <a:srgbClr val="FFFFFF"/>
                </a:solidFill>
                <a:latin typeface="+mj-lt"/>
                <a:ea typeface="+mj-ea"/>
                <a:cs typeface="+mj-cs"/>
              </a:rPr>
              <a:t> </a:t>
            </a:r>
          </a:p>
          <a:p>
            <a:pPr>
              <a:lnSpc>
                <a:spcPct val="90000"/>
              </a:lnSpc>
              <a:spcBef>
                <a:spcPct val="0"/>
              </a:spcBef>
              <a:spcAft>
                <a:spcPts val="600"/>
              </a:spcAft>
            </a:pPr>
            <a:r>
              <a:rPr lang="en-US" sz="8000" b="1" dirty="0" err="1">
                <a:solidFill>
                  <a:srgbClr val="FFFFFF"/>
                </a:solidFill>
                <a:latin typeface="+mj-lt"/>
                <a:ea typeface="+mj-ea"/>
                <a:cs typeface="+mj-cs"/>
              </a:rPr>
              <a:t>una</a:t>
            </a:r>
            <a:r>
              <a:rPr lang="en-US" sz="8000" b="1" dirty="0">
                <a:solidFill>
                  <a:srgbClr val="FFFFFF"/>
                </a:solidFill>
                <a:latin typeface="+mj-lt"/>
                <a:ea typeface="+mj-ea"/>
                <a:cs typeface="+mj-cs"/>
              </a:rPr>
              <a:t> “Bella </a:t>
            </a:r>
            <a:r>
              <a:rPr lang="en-US" sz="8000" b="1" dirty="0" err="1">
                <a:solidFill>
                  <a:srgbClr val="FFFFFF"/>
                </a:solidFill>
                <a:latin typeface="+mj-lt"/>
                <a:ea typeface="+mj-ea"/>
                <a:cs typeface="+mj-cs"/>
              </a:rPr>
              <a:t>Notizia</a:t>
            </a:r>
            <a:r>
              <a:rPr lang="en-US" sz="8000" b="1" dirty="0">
                <a:solidFill>
                  <a:srgbClr val="FFFFFF"/>
                </a:solidFill>
                <a:latin typeface="+mj-lt"/>
                <a:ea typeface="+mj-ea"/>
                <a:cs typeface="+mj-cs"/>
              </a:rPr>
              <a:t> …</a:t>
            </a:r>
            <a:r>
              <a:rPr lang="en-US" sz="8000" kern="1200" dirty="0">
                <a:solidFill>
                  <a:srgbClr val="FFFFFF"/>
                </a:solidFill>
                <a:latin typeface="+mj-lt"/>
                <a:ea typeface="+mj-ea"/>
                <a:cs typeface="+mj-cs"/>
              </a:rPr>
              <a:t> </a:t>
            </a:r>
          </a:p>
        </p:txBody>
      </p:sp>
      <p:sp>
        <p:nvSpPr>
          <p:cNvPr id="44" name="Rectangle 43">
            <a:extLst>
              <a:ext uri="{FF2B5EF4-FFF2-40B4-BE49-F238E27FC236}">
                <a16:creationId xmlns:a16="http://schemas.microsoft.com/office/drawing/2014/main" id="{EF13EF4E-6688-BEA5-6D45-5D3E5620A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7786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F77C88-F71B-EBE4-1C55-4E0614A26317}"/>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BC796A0-E1BD-E0E0-DCD2-29902DA7F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092E44D-A5C4-0A81-18D3-D25B7EFF6B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A19676E-FC85-815D-ED29-34CDB86F7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480C7E6-665C-614E-ED93-50FADD27C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DE6FFF7-F4C7-1234-8DB5-ACC64343E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03B44DD-DC5E-1051-D33E-E2EEB1248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3F4953F-756D-13C7-A700-8AB30B32A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CD57E1BB-B7FA-8647-BCDD-B13CD23B1C88}"/>
              </a:ext>
            </a:extLst>
          </p:cNvPr>
          <p:cNvSpPr txBox="1"/>
          <p:nvPr/>
        </p:nvSpPr>
        <p:spPr>
          <a:xfrm>
            <a:off x="438482" y="1431757"/>
            <a:ext cx="11472782" cy="4439653"/>
          </a:xfrm>
          <a:prstGeom prst="rect">
            <a:avLst/>
          </a:prstGeom>
        </p:spPr>
        <p:txBody>
          <a:bodyPr vert="horz" lIns="91440" tIns="45720" rIns="91440" bIns="45720" rtlCol="0" anchor="b">
            <a:normAutofit fontScale="92500" lnSpcReduction="20000"/>
          </a:bodyPr>
          <a:lstStyle/>
          <a:p>
            <a:r>
              <a:rPr lang="it-IT" sz="3200" b="1" dirty="0">
                <a:solidFill>
                  <a:schemeClr val="bg1"/>
                </a:solidFill>
                <a:latin typeface="Encode Sans Semi Expanded" panose="00000505000000000000" pitchFamily="2" charset="0"/>
              </a:rPr>
              <a:t>DIO E GLI </a:t>
            </a:r>
            <a:r>
              <a:rPr lang="it-IT" sz="3200" b="1" i="1" dirty="0">
                <a:solidFill>
                  <a:schemeClr val="bg1"/>
                </a:solidFill>
                <a:latin typeface="Encode Sans Semi Expanded" panose="00000505000000000000" pitchFamily="2" charset="0"/>
              </a:rPr>
              <a:t>Adam</a:t>
            </a:r>
            <a:r>
              <a:rPr lang="it-IT" sz="3200" b="1" dirty="0">
                <a:solidFill>
                  <a:schemeClr val="bg1"/>
                </a:solidFill>
                <a:latin typeface="Encode Sans Semi Expanded" panose="00000505000000000000" pitchFamily="2" charset="0"/>
              </a:rPr>
              <a:t>: </a:t>
            </a:r>
          </a:p>
          <a:p>
            <a:endParaRPr lang="it-IT" sz="3200" dirty="0">
              <a:solidFill>
                <a:schemeClr val="bg1"/>
              </a:solidFill>
              <a:latin typeface="Encode Sans Semi Expanded" panose="00000505000000000000" pitchFamily="2" charset="0"/>
            </a:endParaRPr>
          </a:p>
          <a:p>
            <a:r>
              <a:rPr lang="it-IT" sz="3200" b="1" dirty="0">
                <a:solidFill>
                  <a:schemeClr val="bg1"/>
                </a:solidFill>
                <a:latin typeface="Encode Sans Semi Expanded" panose="00000505000000000000" pitchFamily="2" charset="0"/>
              </a:rPr>
              <a:t>il Primato della FEDE </a:t>
            </a:r>
            <a:r>
              <a:rPr lang="it-IT" sz="3200" dirty="0">
                <a:solidFill>
                  <a:schemeClr val="bg1"/>
                </a:solidFill>
                <a:latin typeface="Encode Sans Semi Expanded" panose="00000505000000000000" pitchFamily="2" charset="0"/>
              </a:rPr>
              <a:t>sulla cultura e sulla morale</a:t>
            </a:r>
            <a:r>
              <a:rPr lang="it-IT" sz="3200" b="1" dirty="0">
                <a:solidFill>
                  <a:schemeClr val="bg1"/>
                </a:solidFill>
                <a:latin typeface="Encode Sans Semi Expanded" panose="00000505000000000000" pitchFamily="2" charset="0"/>
              </a:rPr>
              <a:t>, </a:t>
            </a:r>
          </a:p>
          <a:p>
            <a:endParaRPr lang="it-IT" sz="3200" b="1" dirty="0">
              <a:solidFill>
                <a:schemeClr val="bg1"/>
              </a:solidFill>
              <a:latin typeface="Encode Sans Semi Expanded" panose="00000505000000000000" pitchFamily="2" charset="0"/>
            </a:endParaRPr>
          </a:p>
          <a:p>
            <a:r>
              <a:rPr lang="it-IT" sz="3200" b="1" dirty="0">
                <a:solidFill>
                  <a:schemeClr val="bg1"/>
                </a:solidFill>
                <a:latin typeface="Encode Sans Semi Expanded" panose="00000505000000000000" pitchFamily="2" charset="0"/>
              </a:rPr>
              <a:t>cioè, sui COSTUMI: </a:t>
            </a:r>
            <a:r>
              <a:rPr lang="it-IT" sz="3200" dirty="0">
                <a:solidFill>
                  <a:schemeClr val="bg1"/>
                </a:solidFill>
                <a:latin typeface="Encode Sans Semi Expanded" panose="00000505000000000000" pitchFamily="2" charset="0"/>
              </a:rPr>
              <a:t>abitudini, tradizioni e usi.</a:t>
            </a:r>
          </a:p>
          <a:p>
            <a:endParaRPr lang="it-IT" sz="3200" dirty="0">
              <a:solidFill>
                <a:schemeClr val="bg1"/>
              </a:solidFill>
              <a:latin typeface="Encode Sans Semi Expanded" panose="00000505000000000000" pitchFamily="2" charset="0"/>
            </a:endParaRPr>
          </a:p>
          <a:p>
            <a:pPr algn="just"/>
            <a:r>
              <a:rPr lang="it-IT" sz="3500" dirty="0">
                <a:solidFill>
                  <a:schemeClr val="bg1"/>
                </a:solidFill>
                <a:latin typeface="Encode Sans Semi Expanded" panose="00000505000000000000" pitchFamily="2" charset="0"/>
              </a:rPr>
              <a:t>La corrispondenza umana alla grazia di Dio implica un mondo di costumi che qui e ora dipendono dall’evoluzione storica della coscienza di un popolo, in relazione con la civilizzazione dell’area geografica e del tempo storico a cui quel popolo appartiene.</a:t>
            </a:r>
          </a:p>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8E9CF63-2A23-4719-4C10-75C5273D7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0208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7EF52E-C1FB-A658-4D0B-A54A9A8E92E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E66D1D8-97E0-B94D-CF59-CB4C171F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8E2CAE3-A691-6A75-3504-18642F594E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7765369-5E69-A310-A78A-1368A276A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D88D295-41CC-0C92-8AD5-33E1D2DFD2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055FFFB-9921-22DD-683A-542D878A2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14515D4-2878-B472-370D-AE0DB4C10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68512DD-D3F5-6987-F246-FE2237C91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4DC738B5-F3B6-F783-737D-CB7870CCF85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AD6942C5-F7E6-9BF0-AFCF-BAF6DA9EB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8338B45E-DE57-7F10-9BE9-E3F29A7C157F}"/>
              </a:ext>
            </a:extLst>
          </p:cNvPr>
          <p:cNvSpPr txBox="1"/>
          <p:nvPr/>
        </p:nvSpPr>
        <p:spPr>
          <a:xfrm>
            <a:off x="280736" y="399626"/>
            <a:ext cx="11630528" cy="6145272"/>
          </a:xfrm>
          <a:prstGeom prst="rect">
            <a:avLst/>
          </a:prstGeom>
          <a:noFill/>
        </p:spPr>
        <p:txBody>
          <a:bodyPr wrap="square">
            <a:spAutoFit/>
          </a:bodyPr>
          <a:lstStyle/>
          <a:p>
            <a:pPr algn="just">
              <a:spcAft>
                <a:spcPts val="800"/>
              </a:spcAft>
              <a:buNone/>
            </a:pP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Dio non può che presentarsi </a:t>
            </a:r>
          </a:p>
          <a:p>
            <a:pPr algn="just">
              <a:spcAft>
                <a:spcPts val="800"/>
              </a:spcAft>
              <a:buNone/>
            </a:pP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in un LUOGO E IN UN TEMPO: </a:t>
            </a:r>
          </a:p>
          <a:p>
            <a:pPr algn="just">
              <a:spcAft>
                <a:spcPts val="800"/>
              </a:spcAft>
              <a:buNone/>
            </a:pP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ha scelto/eletto un popolo e ha deciso pure di venire condizionato, volta per volta, </a:t>
            </a:r>
          </a:p>
          <a:p>
            <a:pPr algn="just">
              <a:spcAft>
                <a:spcPts val="800"/>
              </a:spcAft>
              <a:buNone/>
            </a:pP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nella sua divina economia dagli umani modelli culturali, entro i quali il popolo storicamente si muove, </a:t>
            </a:r>
          </a:p>
          <a:p>
            <a:pPr algn="just">
              <a:spcAft>
                <a:spcPts val="800"/>
              </a:spcAft>
              <a:buNone/>
            </a:pP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siano essi progressivi o regressivi </a:t>
            </a:r>
          </a:p>
          <a:p>
            <a:pPr algn="just">
              <a:spcAft>
                <a:spcPts val="800"/>
              </a:spcAft>
              <a:buNone/>
            </a:pPr>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(esempio del Navigatore …)</a:t>
            </a:r>
            <a:r>
              <a:rPr lang="it-IT" sz="4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a:t>
            </a:r>
            <a:endParaRPr lang="it-IT" sz="40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25188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8E98C4-03AF-28AF-AC7A-E449CB9FB97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10A4D29-E186-EE85-63D8-7885BB0AE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22573B-05E2-3BD3-3A40-17A6F7330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E0E1F6A-CA1D-17C9-52D5-C26A13BDE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E0382DE-B62E-9125-8F83-13D4C601A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52E6645-1AB4-FCFC-E6C8-0BCD3592C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5AEA609-CDB3-0ED6-6DD8-C70D36183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822F17F-6D9A-9D9A-7618-B5E52647F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EF54641C-D405-3FEA-C2A9-CA89E951B549}"/>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85430B46-C7C8-0010-F825-4F6F3D22D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72B40729-AEE8-15DF-4468-389EA4E00FC1}"/>
              </a:ext>
            </a:extLst>
          </p:cNvPr>
          <p:cNvSpPr txBox="1"/>
          <p:nvPr/>
        </p:nvSpPr>
        <p:spPr>
          <a:xfrm>
            <a:off x="441958" y="883027"/>
            <a:ext cx="11469306" cy="3990836"/>
          </a:xfrm>
          <a:prstGeom prst="rect">
            <a:avLst/>
          </a:prstGeom>
          <a:noFill/>
        </p:spPr>
        <p:txBody>
          <a:bodyPr wrap="square">
            <a:spAutoFit/>
          </a:bodyPr>
          <a:lstStyle/>
          <a:p>
            <a:pPr algn="just">
              <a:spcAft>
                <a:spcPts val="800"/>
              </a:spcAft>
              <a:buNone/>
            </a:pPr>
            <a:r>
              <a:rPr lang="it-IT" sz="44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Nell’interazione tra libertà di Dio e libertà dell’uomo, Dio non supplisce l’uomo in ciò che a questi è possibile:</a:t>
            </a:r>
          </a:p>
          <a:p>
            <a:pPr algn="just">
              <a:spcAft>
                <a:spcPts val="800"/>
              </a:spcAft>
              <a:buNone/>
            </a:pPr>
            <a:r>
              <a:rPr lang="it-IT" sz="20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a:t>
            </a:r>
          </a:p>
          <a:p>
            <a:pPr algn="just">
              <a:spcAft>
                <a:spcPts val="800"/>
              </a:spcAft>
              <a:buNone/>
            </a:pPr>
            <a:r>
              <a:rPr lang="it-IT" sz="44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QUELLO CHE TOCCA A ME, NESSUN ALTRO LO FA, NEMMENO IL SIGNORE. </a:t>
            </a:r>
            <a:endParaRPr lang="it-IT" sz="44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0246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0E9445-8683-48CC-E9DE-BB985270AB51}"/>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8844593-CE48-7E69-499E-514354999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59F7A89-EA0C-E393-0110-1561822A8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0FE1A3D-567C-F890-B3E2-2C1C0157B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2304824-F8AE-599A-46FE-594B23D82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5C7F159-2D1F-FFA0-64EC-BD2D0D4DF6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FDB3086-5301-954E-EE19-72C0DC188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ACD4308-A1D2-2B6D-882A-0207D4B07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F289498-5188-7107-B31B-C0E725CBDBE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51A197F-F9CA-3E8B-EED7-8B74DE486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8866A0D9-FFAF-691F-6B9E-B844F4D0E857}"/>
              </a:ext>
            </a:extLst>
          </p:cNvPr>
          <p:cNvSpPr txBox="1"/>
          <p:nvPr/>
        </p:nvSpPr>
        <p:spPr>
          <a:xfrm>
            <a:off x="138995" y="399626"/>
            <a:ext cx="11772269" cy="6449522"/>
          </a:xfrm>
          <a:prstGeom prst="rect">
            <a:avLst/>
          </a:prstGeom>
          <a:noFill/>
        </p:spPr>
        <p:txBody>
          <a:bodyPr wrap="square">
            <a:spAutoFit/>
          </a:bodyPr>
          <a:lstStyle/>
          <a:p>
            <a:pPr algn="just">
              <a:lnSpc>
                <a:spcPct val="115000"/>
              </a:lnSpc>
              <a:spcAft>
                <a:spcPts val="800"/>
              </a:spcAft>
            </a:pPr>
            <a:r>
              <a:rPr lang="it-IT" sz="2800" b="1" dirty="0">
                <a:solidFill>
                  <a:schemeClr val="bg1"/>
                </a:solidFill>
                <a:latin typeface="Encode Sans Semi Expanded" panose="00000505000000000000" pitchFamily="2" charset="0"/>
              </a:rPr>
              <a:t>LA FEDE TENDE A INFLUIRE SULLA CULTURA E SULLA MORALE. </a:t>
            </a:r>
          </a:p>
          <a:p>
            <a:pPr algn="just">
              <a:lnSpc>
                <a:spcPct val="115000"/>
              </a:lnSpc>
              <a:spcAft>
                <a:spcPts val="800"/>
              </a:spcAft>
            </a:pPr>
            <a:endParaRPr lang="it-IT" sz="2400" b="1" dirty="0">
              <a:solidFill>
                <a:schemeClr val="bg1"/>
              </a:solidFill>
              <a:latin typeface="Encode Sans Semi Expanded" panose="00000505000000000000" pitchFamily="2" charset="0"/>
            </a:endParaRPr>
          </a:p>
          <a:p>
            <a:pPr>
              <a:lnSpc>
                <a:spcPct val="115000"/>
              </a:lnSpc>
              <a:spcAft>
                <a:spcPts val="800"/>
              </a:spcAft>
            </a:pPr>
            <a:r>
              <a:rPr lang="it-IT" sz="3600" b="1" dirty="0">
                <a:solidFill>
                  <a:schemeClr val="bg1"/>
                </a:solidFill>
                <a:latin typeface="Encode Sans Semi Expanded" panose="00000505000000000000" pitchFamily="2" charset="0"/>
              </a:rPr>
              <a:t>Essa finalmente giudica la cultura e la morale, </a:t>
            </a:r>
            <a:r>
              <a:rPr lang="it-IT" sz="3600" b="1" dirty="0">
                <a:solidFill>
                  <a:schemeClr val="bg1"/>
                </a:solidFill>
                <a:highlight>
                  <a:srgbClr val="0000FF"/>
                </a:highlight>
                <a:latin typeface="Encode Sans Semi Expanded" panose="00000505000000000000" pitchFamily="2" charset="0"/>
              </a:rPr>
              <a:t>ma lo fa solo progressivamente, segnando storicamente il passo, e obbedendo a tutti i condizionamenti dell’evoluzione della coscienza di un popolo</a:t>
            </a:r>
            <a:r>
              <a:rPr lang="it-IT" sz="3600" b="1" dirty="0">
                <a:solidFill>
                  <a:schemeClr val="bg1"/>
                </a:solidFill>
                <a:latin typeface="Encode Sans Semi Expanded" panose="00000505000000000000" pitchFamily="2" charset="0"/>
              </a:rPr>
              <a:t> che vive in mezzo ad altri popoli in una determinata area geografica.</a:t>
            </a: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96799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4630BF-C99D-2739-0B4F-AD1BF13937D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BCC8A6F-E53A-285A-EF7D-848DA6B91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AA1429-B0D7-B182-E53C-852A057367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8399CEF-CF8E-FBC7-23C8-BDF19B923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3A484E0-4BF0-A2CB-60F7-7A561D7B5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A66789A-9F61-794D-BA46-86D365F10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32903-42A7-D820-3E86-1E6D741C4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6B09066-36AF-F3EA-D2DD-318FF06EE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B8560BA7-CAAB-EB8C-2A81-6E9B6AC310B6}"/>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6F78734B-839F-3E5A-C46E-B3E1B0903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8BC1EF48-2CD1-B3EE-A070-4E2338C55E17}"/>
              </a:ext>
            </a:extLst>
          </p:cNvPr>
          <p:cNvSpPr txBox="1"/>
          <p:nvPr/>
        </p:nvSpPr>
        <p:spPr>
          <a:xfrm>
            <a:off x="138995" y="399626"/>
            <a:ext cx="11772269" cy="5812425"/>
          </a:xfrm>
          <a:prstGeom prst="rect">
            <a:avLst/>
          </a:prstGeom>
          <a:noFill/>
        </p:spPr>
        <p:txBody>
          <a:bodyPr wrap="square">
            <a:spAutoFit/>
          </a:bodyPr>
          <a:lstStyle/>
          <a:p>
            <a:pPr algn="just">
              <a:lnSpc>
                <a:spcPct val="115000"/>
              </a:lnSpc>
              <a:spcAft>
                <a:spcPts val="800"/>
              </a:spcAft>
            </a:pPr>
            <a:r>
              <a:rPr lang="it-IT" sz="4400" b="1" dirty="0">
                <a:solidFill>
                  <a:schemeClr val="bg1"/>
                </a:solidFill>
                <a:latin typeface="Encode Sans Semi Expanded" panose="00000505000000000000" pitchFamily="2" charset="0"/>
              </a:rPr>
              <a:t>Per cogliere la Parola di Dio nei racconti biblici (come nelle nostre esistenze e nella nostra storia), </a:t>
            </a:r>
          </a:p>
          <a:p>
            <a:pPr algn="just">
              <a:lnSpc>
                <a:spcPct val="115000"/>
              </a:lnSpc>
              <a:spcAft>
                <a:spcPts val="800"/>
              </a:spcAft>
            </a:pPr>
            <a:r>
              <a:rPr lang="it-IT" sz="4400" b="1" dirty="0">
                <a:solidFill>
                  <a:schemeClr val="bg1"/>
                </a:solidFill>
                <a:latin typeface="Encode Sans Semi Expanded" panose="00000505000000000000" pitchFamily="2" charset="0"/>
              </a:rPr>
              <a:t>noi dobbiamo imparare, prima di tutto, </a:t>
            </a:r>
          </a:p>
          <a:p>
            <a:pPr algn="just">
              <a:lnSpc>
                <a:spcPct val="115000"/>
              </a:lnSpc>
              <a:spcAft>
                <a:spcPts val="800"/>
              </a:spcAft>
            </a:pPr>
            <a:r>
              <a:rPr lang="it-IT" sz="4400" b="1" dirty="0">
                <a:solidFill>
                  <a:schemeClr val="bg1"/>
                </a:solidFill>
                <a:highlight>
                  <a:srgbClr val="0000FF"/>
                </a:highlight>
                <a:latin typeface="Encode Sans Semi Expanded" panose="00000505000000000000" pitchFamily="2" charset="0"/>
              </a:rPr>
              <a:t>a discernere e riconoscere ciò che viene da Dio e ciò che appartiene all’uomo.</a:t>
            </a:r>
            <a:endParaRPr lang="it-IT" sz="4400" dirty="0">
              <a:solidFill>
                <a:schemeClr val="bg1"/>
              </a:solidFill>
              <a:highlight>
                <a:srgbClr val="0000FF"/>
              </a:highlight>
              <a:latin typeface="Encode Sans Semi Expanded" panose="00000505000000000000" pitchFamily="2" charset="0"/>
            </a:endParaRP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63512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A0D1AB-21DC-D5F6-A303-AC7B2AFA8BC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6B41A24-9D9F-1DD9-17E9-FFC4B42C1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E0306E7-4ED1-61F6-1433-37A4A8910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585D18D-A5D2-24F7-8B12-ADAD3F4AB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E506263-81ED-7FBD-7AA3-2CF82D98C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1D32B8F-2F1D-ED13-288E-2500CA962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075D6E8-D9C9-BF40-FE2D-B9F63F85B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ED2DC2E-BE37-0135-A3CD-41514D302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D15C984-E178-35D2-379A-24D66EC6DAEB}"/>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9EEAB4AB-FFB7-C045-FD1C-D7F400026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8B2E351-DDD7-155C-90B3-9590CB1066F4}"/>
              </a:ext>
            </a:extLst>
          </p:cNvPr>
          <p:cNvSpPr txBox="1"/>
          <p:nvPr/>
        </p:nvSpPr>
        <p:spPr>
          <a:xfrm>
            <a:off x="138995" y="399626"/>
            <a:ext cx="11772269" cy="7059946"/>
          </a:xfrm>
          <a:prstGeom prst="rect">
            <a:avLst/>
          </a:prstGeom>
          <a:noFill/>
        </p:spPr>
        <p:txBody>
          <a:bodyPr wrap="square">
            <a:spAutoFit/>
          </a:bodyPr>
          <a:lstStyle/>
          <a:p>
            <a:pPr>
              <a:spcAft>
                <a:spcPts val="800"/>
              </a:spcAft>
            </a:pPr>
            <a:r>
              <a:rPr lang="it-IT" sz="4000" b="1" dirty="0">
                <a:solidFill>
                  <a:schemeClr val="bg1"/>
                </a:solidFill>
                <a:latin typeface="Encode Sans Semi Expanded" panose="00000505000000000000" pitchFamily="2" charset="0"/>
              </a:rPr>
              <a:t>Poi però dobbiamo anche osservare come </a:t>
            </a:r>
            <a:r>
              <a:rPr lang="it-IT" sz="4000" b="1" dirty="0">
                <a:solidFill>
                  <a:schemeClr val="bg1"/>
                </a:solidFill>
                <a:highlight>
                  <a:srgbClr val="0000FF"/>
                </a:highlight>
                <a:latin typeface="Encode Sans Semi Expanded" panose="00000505000000000000" pitchFamily="2" charset="0"/>
              </a:rPr>
              <a:t>ciò che viene da Dio (la fede) </a:t>
            </a:r>
            <a:r>
              <a:rPr lang="it-IT" sz="4000" b="1" dirty="0">
                <a:solidFill>
                  <a:schemeClr val="bg1"/>
                </a:solidFill>
                <a:latin typeface="Encode Sans Semi Expanded" panose="00000505000000000000" pitchFamily="2" charset="0"/>
              </a:rPr>
              <a:t>si lasci subito incarnare, adesso e qui, nel contesto culturale e morale che di fatto esiste, e in cui il Signore sceglie di manifestarsi, </a:t>
            </a:r>
          </a:p>
          <a:p>
            <a:pPr>
              <a:spcAft>
                <a:spcPts val="800"/>
              </a:spcAft>
            </a:pPr>
            <a:endParaRPr lang="it-IT" b="1" dirty="0">
              <a:solidFill>
                <a:schemeClr val="bg1"/>
              </a:solidFill>
              <a:latin typeface="Encode Sans Semi Expanded" panose="00000505000000000000" pitchFamily="2" charset="0"/>
            </a:endParaRPr>
          </a:p>
          <a:p>
            <a:pPr>
              <a:spcAft>
                <a:spcPts val="800"/>
              </a:spcAft>
            </a:pPr>
            <a:r>
              <a:rPr lang="it-IT" sz="4000" b="1" dirty="0">
                <a:solidFill>
                  <a:schemeClr val="bg1"/>
                </a:solidFill>
                <a:latin typeface="Encode Sans Semi Expanded" panose="00000505000000000000" pitchFamily="2" charset="0"/>
              </a:rPr>
              <a:t>mentre </a:t>
            </a:r>
            <a:r>
              <a:rPr lang="it-IT" sz="4000" b="1" dirty="0">
                <a:solidFill>
                  <a:schemeClr val="bg1"/>
                </a:solidFill>
                <a:highlight>
                  <a:srgbClr val="0000FF"/>
                </a:highlight>
                <a:latin typeface="Encode Sans Semi Expanded" panose="00000505000000000000" pitchFamily="2" charset="0"/>
              </a:rPr>
              <a:t>ciò che appartiene all’uomo </a:t>
            </a:r>
          </a:p>
          <a:p>
            <a:pPr>
              <a:spcAft>
                <a:spcPts val="800"/>
              </a:spcAft>
            </a:pPr>
            <a:r>
              <a:rPr lang="it-IT" sz="4000" b="1" dirty="0">
                <a:solidFill>
                  <a:schemeClr val="bg1"/>
                </a:solidFill>
                <a:highlight>
                  <a:srgbClr val="0000FF"/>
                </a:highlight>
                <a:latin typeface="Encode Sans Semi Expanded" panose="00000505000000000000" pitchFamily="2" charset="0"/>
              </a:rPr>
              <a:t>(i costumi) </a:t>
            </a:r>
            <a:r>
              <a:rPr lang="it-IT" sz="4000" b="1" dirty="0">
                <a:solidFill>
                  <a:schemeClr val="bg1"/>
                </a:solidFill>
                <a:latin typeface="Encode Sans Semi Expanded" panose="00000505000000000000" pitchFamily="2" charset="0"/>
              </a:rPr>
              <a:t>progredisce o regredisce secondo i ritmi storici dell’evoluzione o dell’involuzione culturale.</a:t>
            </a:r>
            <a:endParaRPr lang="it-IT" sz="4000" dirty="0">
              <a:solidFill>
                <a:schemeClr val="bg1"/>
              </a:solidFill>
              <a:latin typeface="Encode Sans Semi Expanded" panose="00000505000000000000" pitchFamily="2" charset="0"/>
            </a:endParaRP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88541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20C8AA-AFEB-E936-69AA-20C861F1A30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C052CB1-6467-9215-C9CD-8CBFFE12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87D4D87-C845-ABA3-24D5-702DB1A8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AC3C461-0DCE-AB0E-FF4B-0DF51AFE3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C3C2A62-1AA8-DEDC-20B6-94C105E360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20EF149-9AB2-2654-ADAE-EF9765489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841F957-A93C-4E2D-46E8-2B4E12BE9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3E2C3DA-3931-1AE1-7E88-CAD88F5BC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8B6FAF8-F51E-FF97-0728-4A336F06D48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E7A5A31E-42B7-F8FD-C3D6-25B45B230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BF67420A-7C3E-6C01-0085-97720A655751}"/>
              </a:ext>
            </a:extLst>
          </p:cNvPr>
          <p:cNvSpPr txBox="1"/>
          <p:nvPr/>
        </p:nvSpPr>
        <p:spPr>
          <a:xfrm>
            <a:off x="138995" y="399626"/>
            <a:ext cx="11772269" cy="6372578"/>
          </a:xfrm>
          <a:prstGeom prst="rect">
            <a:avLst/>
          </a:prstGeom>
          <a:noFill/>
        </p:spPr>
        <p:txBody>
          <a:bodyPr wrap="square">
            <a:spAutoFit/>
          </a:bodyPr>
          <a:lstStyle/>
          <a:p>
            <a:r>
              <a:rPr lang="it-IT" sz="3600" b="1" dirty="0">
                <a:solidFill>
                  <a:schemeClr val="bg1"/>
                </a:solidFill>
                <a:latin typeface="Encode Sans Semi Expanded" panose="00000505000000000000" pitchFamily="2" charset="0"/>
              </a:rPr>
              <a:t>La fede non dipende dai costumi: </a:t>
            </a:r>
          </a:p>
          <a:p>
            <a:pPr algn="just"/>
            <a:r>
              <a:rPr lang="it-IT" sz="3600" dirty="0">
                <a:solidFill>
                  <a:schemeClr val="bg1"/>
                </a:solidFill>
                <a:highlight>
                  <a:srgbClr val="0000FF"/>
                </a:highlight>
                <a:latin typeface="Encode Sans Semi Expanded" panose="00000505000000000000" pitchFamily="2" charset="0"/>
              </a:rPr>
              <a:t>essa non ne è un prodotto, dal momento che viene dall’altro, da Dio. </a:t>
            </a:r>
            <a:r>
              <a:rPr lang="it-IT" sz="3600" dirty="0">
                <a:solidFill>
                  <a:schemeClr val="bg1"/>
                </a:solidFill>
                <a:latin typeface="Encode Sans Semi Expanded" panose="00000505000000000000" pitchFamily="2" charset="0"/>
              </a:rPr>
              <a:t>Di fede, colui che è chiamato da Dio può e deve vivere subito, come Abramo, qualunque siano i suoi costumi e la civilizzazione a cui egli appartiene.</a:t>
            </a:r>
          </a:p>
          <a:p>
            <a:pPr algn="just"/>
            <a:endParaRPr lang="it-IT" sz="3600" dirty="0">
              <a:solidFill>
                <a:schemeClr val="bg1"/>
              </a:solidFill>
              <a:latin typeface="Encode Sans Semi Expanded" panose="00000505000000000000" pitchFamily="2" charset="0"/>
            </a:endParaRPr>
          </a:p>
          <a:p>
            <a:pPr algn="just"/>
            <a:r>
              <a:rPr lang="it-IT" sz="3600" dirty="0">
                <a:solidFill>
                  <a:schemeClr val="bg1"/>
                </a:solidFill>
                <a:latin typeface="Encode Sans Semi Expanded" panose="00000505000000000000" pitchFamily="2" charset="0"/>
              </a:rPr>
              <a:t>La consistenza tra fede e costumi, però, non sarà totale e perfetta fin dal principio (probabilmente, non lo sarà mai completamente!).</a:t>
            </a: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9639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4674D2-6000-2881-F221-D310224F6214}"/>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428E36A-5C42-2FC4-F309-AEDC26DC4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2397DB7-1CA5-DAC2-5854-EC45F84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7AD0C3F-7599-A927-52E8-9C78BB36E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4F2B3DA-66F5-486C-B718-B1454FA14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8C4C9B9-F1A6-40D1-B687-7F08AC459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A70B492-357E-9BEB-B597-A83A667F3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6138DC2-B6B1-5A9C-0A68-D9DE5083E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8032978-4229-B3B1-0CC9-54C17FE56B3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D229BB6-DF5F-20DC-72DF-48F4EAD87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022B590-ABD9-56FB-98B3-70E5C20B95B2}"/>
              </a:ext>
            </a:extLst>
          </p:cNvPr>
          <p:cNvSpPr txBox="1"/>
          <p:nvPr/>
        </p:nvSpPr>
        <p:spPr>
          <a:xfrm>
            <a:off x="138995" y="399626"/>
            <a:ext cx="11772269" cy="4895251"/>
          </a:xfrm>
          <a:prstGeom prst="rect">
            <a:avLst/>
          </a:prstGeom>
          <a:noFill/>
        </p:spPr>
        <p:txBody>
          <a:bodyPr wrap="square">
            <a:spAutoFit/>
          </a:bodyPr>
          <a:lstStyle/>
          <a:p>
            <a:pPr algn="just"/>
            <a:r>
              <a:rPr lang="it-IT" sz="4400" dirty="0">
                <a:solidFill>
                  <a:schemeClr val="bg1"/>
                </a:solidFill>
                <a:latin typeface="Encode Sans Semi Expanded" panose="00000505000000000000" pitchFamily="2" charset="0"/>
              </a:rPr>
              <a:t>È del tutto anacronistico, e inintelligente, giudicare la cultura e la morale di Israele e, ad esempio, di Giosuè durante la conquista della Terra Promessa, con gli standard dell’insegnamento dei profeti, o addirittura con quelli evangelici. </a:t>
            </a: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19964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E4432D-FD7B-9B99-6BD4-EB2EB1A9ACD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2B8DAE7-D2CE-6EFE-D0AA-AD45EF997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16CE66F-5A96-C54E-4E12-9988352BC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521CCA2-18A4-0112-72AF-461CB632F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A1CA4AF-6508-D75D-8774-65113517F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14BA7ED-726B-4B37-8DEE-1EBA1BD1F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F9FE182-7005-C2CD-0CC9-B8F92C9A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8171ADF-81F1-EA24-AE83-95CB5EA96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609722FE-916D-5915-4CEF-3603C8FBA438}"/>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97BA868-E771-5B4D-73FA-FCE3F247D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47BD684-910F-3C0E-75D8-A60535886E03}"/>
              </a:ext>
            </a:extLst>
          </p:cNvPr>
          <p:cNvSpPr txBox="1"/>
          <p:nvPr/>
        </p:nvSpPr>
        <p:spPr>
          <a:xfrm>
            <a:off x="138995" y="399626"/>
            <a:ext cx="11772269" cy="7111242"/>
          </a:xfrm>
          <a:prstGeom prst="rect">
            <a:avLst/>
          </a:prstGeom>
          <a:noFill/>
        </p:spPr>
        <p:txBody>
          <a:bodyPr wrap="square">
            <a:spAutoFit/>
          </a:bodyPr>
          <a:lstStyle/>
          <a:p>
            <a:pPr>
              <a:spcAft>
                <a:spcPts val="800"/>
              </a:spcAft>
            </a:pPr>
            <a:r>
              <a:rPr lang="it-IT" sz="4400" dirty="0">
                <a:solidFill>
                  <a:schemeClr val="bg1"/>
                </a:solidFill>
                <a:latin typeface="Encode Sans Semi Expanded" panose="00000505000000000000" pitchFamily="2" charset="0"/>
              </a:rPr>
              <a:t>Molto più importante sarà comprendere che e come la fede, quando viene donata da Dio, si incarna subito in una situazione storico-culturale. </a:t>
            </a:r>
          </a:p>
          <a:p>
            <a:pPr>
              <a:spcAft>
                <a:spcPts val="800"/>
              </a:spcAft>
            </a:pPr>
            <a:r>
              <a:rPr lang="it-IT" sz="4400" dirty="0">
                <a:solidFill>
                  <a:schemeClr val="bg1"/>
                </a:solidFill>
                <a:highlight>
                  <a:srgbClr val="0000FF"/>
                </a:highlight>
                <a:latin typeface="Encode Sans Semi Expanded" panose="00000505000000000000" pitchFamily="2" charset="0"/>
              </a:rPr>
              <a:t>Faremo allora tesoro di questo insegnamento per l’incarnazione della medesima fede nella differente situazione storico-culturale che è la nostra. </a:t>
            </a:r>
          </a:p>
          <a:p>
            <a:pPr algn="just">
              <a:spcAft>
                <a:spcPts val="800"/>
              </a:spcAft>
            </a:pPr>
            <a:endParaRPr lang="it-IT" sz="3600" dirty="0">
              <a:solidFill>
                <a:schemeClr val="bg1"/>
              </a:solidFill>
              <a:latin typeface="Encode Sans Semi Expanded" panose="00000505000000000000" pitchFamily="2" charset="0"/>
            </a:endParaRP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6178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5322C8-3952-B4DF-C694-9E8C379E2B9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A8A2CD-907C-F194-43DE-93D1E4D4C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E4CBC77-9898-45E5-34BA-C9A73592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E618C1-E461-BB74-B1B4-DFBDEB97C7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F82255B-C69D-77F2-923F-28C092633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E1B8233-02C9-5C19-DDB6-DED9FE0AB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7E7D6F1-C7A6-926B-D956-4372AC8DE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1EBB0F0-E7FC-FD7F-715F-C3F163E9C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A0E0C7F-C468-8450-C980-1800862E9F55}"/>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7A47F03-77CB-3DEF-1D8C-545FEEA7D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5CE8051-1196-02ED-82BC-211534BC3FEF}"/>
              </a:ext>
            </a:extLst>
          </p:cNvPr>
          <p:cNvSpPr txBox="1"/>
          <p:nvPr/>
        </p:nvSpPr>
        <p:spPr>
          <a:xfrm>
            <a:off x="138995" y="399626"/>
            <a:ext cx="11772269" cy="5592878"/>
          </a:xfrm>
          <a:prstGeom prst="rect">
            <a:avLst/>
          </a:prstGeom>
          <a:noFill/>
        </p:spPr>
        <p:txBody>
          <a:bodyPr wrap="square">
            <a:spAutoFit/>
          </a:bodyPr>
          <a:lstStyle/>
          <a:p>
            <a:pPr algn="just">
              <a:spcAft>
                <a:spcPts val="800"/>
              </a:spcAft>
            </a:pPr>
            <a:endParaRPr lang="it-IT" sz="3600" dirty="0">
              <a:solidFill>
                <a:schemeClr val="bg1"/>
              </a:solidFill>
              <a:latin typeface="Encode Sans Semi Expanded" panose="00000505000000000000" pitchFamily="2" charset="0"/>
            </a:endParaRPr>
          </a:p>
          <a:p>
            <a:pPr algn="ctr">
              <a:spcAft>
                <a:spcPts val="800"/>
              </a:spcAft>
            </a:pPr>
            <a:r>
              <a:rPr lang="it-IT" sz="6000" b="1" dirty="0">
                <a:solidFill>
                  <a:schemeClr val="bg1"/>
                </a:solidFill>
                <a:highlight>
                  <a:srgbClr val="0000FF"/>
                </a:highlight>
                <a:latin typeface="Encode Sans Semi Expanded" panose="00000505000000000000" pitchFamily="2" charset="0"/>
              </a:rPr>
              <a:t>QUESTO È CIÒ </a:t>
            </a:r>
          </a:p>
          <a:p>
            <a:pPr algn="ctr">
              <a:spcAft>
                <a:spcPts val="800"/>
              </a:spcAft>
            </a:pPr>
            <a:r>
              <a:rPr lang="it-IT" sz="6000" b="1" dirty="0">
                <a:solidFill>
                  <a:schemeClr val="bg1"/>
                </a:solidFill>
                <a:highlight>
                  <a:srgbClr val="0000FF"/>
                </a:highlight>
                <a:latin typeface="Encode Sans Semi Expanded" panose="00000505000000000000" pitchFamily="2" charset="0"/>
              </a:rPr>
              <a:t>CHE TOCCA A NOI OGGI QUI! </a:t>
            </a:r>
          </a:p>
          <a:p>
            <a:pPr algn="just">
              <a:spcAft>
                <a:spcPts val="800"/>
              </a:spcAft>
            </a:pPr>
            <a:endParaRPr lang="it-IT" sz="4000" dirty="0">
              <a:solidFill>
                <a:schemeClr val="bg1"/>
              </a:solidFill>
              <a:latin typeface="Encode Sans Semi Expanded" panose="00000505000000000000" pitchFamily="2" charset="0"/>
            </a:endParaRPr>
          </a:p>
          <a:p>
            <a:pPr algn="just">
              <a:spcAft>
                <a:spcPts val="800"/>
              </a:spcAft>
            </a:pPr>
            <a:r>
              <a:rPr lang="it-IT" sz="4000" dirty="0">
                <a:solidFill>
                  <a:schemeClr val="bg1"/>
                </a:solidFill>
                <a:latin typeface="Encode Sans Semi Expanded" panose="00000505000000000000" pitchFamily="2" charset="0"/>
              </a:rPr>
              <a:t>(la storia suppone sempre, necessariamente, una geografica fisica e spirituale).</a:t>
            </a:r>
          </a:p>
          <a:p>
            <a:pPr algn="just">
              <a:lnSpc>
                <a:spcPct val="115000"/>
              </a:lnSpc>
              <a:spcAft>
                <a:spcPts val="800"/>
              </a:spcAft>
              <a:buNone/>
            </a:pPr>
            <a:endParaRPr lang="it-IT" sz="4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10570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227D-C8C4-3CBF-EBEE-D746FF3BDFCB}"/>
            </a:ext>
          </a:extLst>
        </p:cNvPr>
        <p:cNvGrpSpPr/>
        <p:nvPr/>
      </p:nvGrpSpPr>
      <p:grpSpPr>
        <a:xfrm>
          <a:off x="0" y="0"/>
          <a:ext cx="0" cy="0"/>
          <a:chOff x="0" y="0"/>
          <a:chExt cx="0" cy="0"/>
        </a:xfrm>
      </p:grpSpPr>
      <p:pic>
        <p:nvPicPr>
          <p:cNvPr id="1026" name="Picture 2" descr="Anatomy of an Artwork: Marc Chagall's 'Juif à la Thora' | Israeli &amp;  International Art | Sotheby's">
            <a:extLst>
              <a:ext uri="{FF2B5EF4-FFF2-40B4-BE49-F238E27FC236}">
                <a16:creationId xmlns:a16="http://schemas.microsoft.com/office/drawing/2014/main" id="{311250A6-EEA8-142B-E49C-69243A1DB474}"/>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12192000" cy="689755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05D4619F-12D2-3DE3-ED67-56AA3025922D}"/>
              </a:ext>
            </a:extLst>
          </p:cNvPr>
          <p:cNvSpPr/>
          <p:nvPr/>
        </p:nvSpPr>
        <p:spPr>
          <a:xfrm>
            <a:off x="-30480" y="12032"/>
            <a:ext cx="12222480" cy="6897550"/>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E967CD5-D8EC-37AD-0ECF-0DB6D8D999B9}"/>
              </a:ext>
            </a:extLst>
          </p:cNvPr>
          <p:cNvSpPr>
            <a:spLocks noGrp="1"/>
          </p:cNvSpPr>
          <p:nvPr>
            <p:ph type="ctrTitle"/>
          </p:nvPr>
        </p:nvSpPr>
        <p:spPr>
          <a:xfrm>
            <a:off x="866274" y="1672663"/>
            <a:ext cx="10515600" cy="1756337"/>
          </a:xfrm>
        </p:spPr>
        <p:txBody>
          <a:bodyPr>
            <a:noAutofit/>
          </a:bodyPr>
          <a:lstStyle/>
          <a:p>
            <a:br>
              <a:rPr lang="it-IT" sz="4400" dirty="0">
                <a:solidFill>
                  <a:schemeClr val="bg1"/>
                </a:solidFill>
                <a:latin typeface="Encode Sans Semi Expanded SmBd" panose="00000705000000000000" pitchFamily="2" charset="0"/>
              </a:rPr>
            </a:br>
            <a:br>
              <a:rPr lang="it-IT" sz="4400" dirty="0">
                <a:solidFill>
                  <a:schemeClr val="bg1"/>
                </a:solidFill>
                <a:latin typeface="Encode Sans Semi Expanded SmBd" panose="00000705000000000000" pitchFamily="2" charset="0"/>
              </a:rPr>
            </a:br>
            <a:r>
              <a:rPr lang="it-IT" sz="4400" dirty="0">
                <a:solidFill>
                  <a:schemeClr val="bg1"/>
                </a:solidFill>
                <a:highlight>
                  <a:srgbClr val="0000FF"/>
                </a:highlight>
                <a:latin typeface="Encode Sans Semi Expanded SmBd" panose="00000705000000000000" pitchFamily="2" charset="0"/>
              </a:rPr>
              <a:t>«</a:t>
            </a:r>
            <a:r>
              <a:rPr lang="it-IT" sz="4400" b="1" dirty="0">
                <a:solidFill>
                  <a:schemeClr val="bg1"/>
                </a:solidFill>
                <a:highlight>
                  <a:srgbClr val="0000FF"/>
                </a:highlight>
              </a:rPr>
              <a:t>Il Signore, tuo Dio, è con te, </a:t>
            </a:r>
            <a:br>
              <a:rPr lang="it-IT" sz="4400" b="1" dirty="0">
                <a:solidFill>
                  <a:schemeClr val="bg1"/>
                </a:solidFill>
                <a:highlight>
                  <a:srgbClr val="0000FF"/>
                </a:highlight>
              </a:rPr>
            </a:br>
            <a:r>
              <a:rPr lang="it-IT" sz="4400" b="1" dirty="0">
                <a:solidFill>
                  <a:schemeClr val="bg1"/>
                </a:solidFill>
                <a:highlight>
                  <a:srgbClr val="0000FF"/>
                </a:highlight>
              </a:rPr>
              <a:t>dovunque tu vada</a:t>
            </a:r>
            <a:r>
              <a:rPr lang="it-IT" sz="4400" dirty="0">
                <a:solidFill>
                  <a:schemeClr val="bg1"/>
                </a:solidFill>
                <a:highlight>
                  <a:srgbClr val="0000FF"/>
                </a:highlight>
                <a:latin typeface="Encode Sans Semi Expanded SmBd" panose="00000705000000000000" pitchFamily="2" charset="0"/>
              </a:rPr>
              <a:t>» </a:t>
            </a:r>
            <a:r>
              <a:rPr lang="it-IT" sz="3200" dirty="0">
                <a:solidFill>
                  <a:schemeClr val="bg1"/>
                </a:solidFill>
                <a:highlight>
                  <a:srgbClr val="0000FF"/>
                </a:highlight>
                <a:latin typeface="Encode Sans Semi Expanded SmBd" panose="00000705000000000000" pitchFamily="2" charset="0"/>
              </a:rPr>
              <a:t>(</a:t>
            </a:r>
            <a:r>
              <a:rPr lang="it-IT" sz="3200" i="1" dirty="0">
                <a:solidFill>
                  <a:schemeClr val="bg1"/>
                </a:solidFill>
                <a:highlight>
                  <a:srgbClr val="0000FF"/>
                </a:highlight>
                <a:latin typeface="Encode Sans Semi Expanded SmBd" panose="00000705000000000000" pitchFamily="2" charset="0"/>
              </a:rPr>
              <a:t>Gs </a:t>
            </a:r>
            <a:r>
              <a:rPr lang="it-IT" sz="3200" dirty="0">
                <a:solidFill>
                  <a:schemeClr val="bg1"/>
                </a:solidFill>
                <a:highlight>
                  <a:srgbClr val="0000FF"/>
                </a:highlight>
                <a:latin typeface="Encode Sans Semi Expanded SmBd" panose="00000705000000000000" pitchFamily="2" charset="0"/>
              </a:rPr>
              <a:t>1,9)</a:t>
            </a:r>
            <a:endParaRPr lang="it-IT" sz="4400" dirty="0">
              <a:solidFill>
                <a:schemeClr val="bg1"/>
              </a:solidFill>
              <a:highlight>
                <a:srgbClr val="0000FF"/>
              </a:highlight>
              <a:latin typeface="Encode Sans Semi Expanded SmBd" panose="00000705000000000000" pitchFamily="2" charset="0"/>
            </a:endParaRPr>
          </a:p>
        </p:txBody>
      </p:sp>
      <p:sp>
        <p:nvSpPr>
          <p:cNvPr id="3" name="Sottotitolo 2">
            <a:extLst>
              <a:ext uri="{FF2B5EF4-FFF2-40B4-BE49-F238E27FC236}">
                <a16:creationId xmlns:a16="http://schemas.microsoft.com/office/drawing/2014/main" id="{03C20AD0-88AC-270F-8DF4-1EC7C74EDA91}"/>
              </a:ext>
            </a:extLst>
          </p:cNvPr>
          <p:cNvSpPr>
            <a:spLocks noGrp="1"/>
          </p:cNvSpPr>
          <p:nvPr>
            <p:ph type="subTitle" idx="1"/>
          </p:nvPr>
        </p:nvSpPr>
        <p:spPr>
          <a:xfrm>
            <a:off x="661737" y="4154253"/>
            <a:ext cx="10299032" cy="1681062"/>
          </a:xfrm>
        </p:spPr>
        <p:txBody>
          <a:bodyPr>
            <a:normAutofit/>
          </a:bodyPr>
          <a:lstStyle/>
          <a:p>
            <a:pPr algn="just">
              <a:lnSpc>
                <a:spcPct val="100000"/>
              </a:lnSpc>
            </a:pPr>
            <a:r>
              <a:rPr lang="it-IT" sz="5400" b="1" dirty="0">
                <a:solidFill>
                  <a:schemeClr val="bg1"/>
                </a:solidFill>
                <a:latin typeface="Encode Sans Semi Expanded" panose="00000505000000000000" pitchFamily="2" charset="0"/>
              </a:rPr>
              <a:t>Leggiamo </a:t>
            </a:r>
            <a:r>
              <a:rPr lang="it-IT" sz="5400" b="1" i="1" dirty="0">
                <a:solidFill>
                  <a:schemeClr val="bg1"/>
                </a:solidFill>
                <a:latin typeface="Encode Sans Semi Expanded" panose="00000505000000000000" pitchFamily="2" charset="0"/>
              </a:rPr>
              <a:t>Gs</a:t>
            </a:r>
            <a:r>
              <a:rPr lang="it-IT" sz="5400" b="1" dirty="0">
                <a:solidFill>
                  <a:schemeClr val="bg1"/>
                </a:solidFill>
                <a:latin typeface="Encode Sans Semi Expanded" panose="00000505000000000000" pitchFamily="2" charset="0"/>
              </a:rPr>
              <a:t> 1,6-9 …</a:t>
            </a:r>
          </a:p>
          <a:p>
            <a:endParaRPr lang="it-IT" sz="3200" i="1" dirty="0">
              <a:solidFill>
                <a:schemeClr val="bg1"/>
              </a:solidFill>
              <a:latin typeface="Encode Sans Semi Expanded Mediu" panose="00000605000000000000" pitchFamily="2" charset="0"/>
            </a:endParaRPr>
          </a:p>
          <a:p>
            <a:endParaRPr lang="it-IT" sz="3900" i="1" dirty="0">
              <a:solidFill>
                <a:schemeClr val="bg1"/>
              </a:solidFill>
              <a:latin typeface="Encode Sans Semi Expanded Mediu" panose="00000605000000000000" pitchFamily="2" charset="0"/>
            </a:endParaRPr>
          </a:p>
        </p:txBody>
      </p:sp>
      <p:sp>
        <p:nvSpPr>
          <p:cNvPr id="5" name="CasellaDiTesto 4">
            <a:extLst>
              <a:ext uri="{FF2B5EF4-FFF2-40B4-BE49-F238E27FC236}">
                <a16:creationId xmlns:a16="http://schemas.microsoft.com/office/drawing/2014/main" id="{30BA7D5C-47AC-A34D-A855-C2592B988892}"/>
              </a:ext>
            </a:extLst>
          </p:cNvPr>
          <p:cNvSpPr txBox="1"/>
          <p:nvPr/>
        </p:nvSpPr>
        <p:spPr>
          <a:xfrm>
            <a:off x="1473200" y="362635"/>
            <a:ext cx="9245600" cy="584775"/>
          </a:xfrm>
          <a:prstGeom prst="rect">
            <a:avLst/>
          </a:prstGeom>
          <a:noFill/>
        </p:spPr>
        <p:txBody>
          <a:bodyPr wrap="square">
            <a:spAutoFit/>
          </a:bodyPr>
          <a:lstStyle/>
          <a:p>
            <a:pPr algn="ctr"/>
            <a:r>
              <a:rPr lang="it-IT" sz="3200" b="1" dirty="0">
                <a:solidFill>
                  <a:schemeClr val="bg1"/>
                </a:solidFill>
                <a:latin typeface="Encode Sans Semi Expanded Light" panose="00000405000000000000" pitchFamily="2" charset="0"/>
              </a:rPr>
              <a:t>ECCO PERCHÉ IL NOSTRO TITOLO:</a:t>
            </a:r>
          </a:p>
        </p:txBody>
      </p:sp>
    </p:spTree>
    <p:extLst>
      <p:ext uri="{BB962C8B-B14F-4D97-AF65-F5344CB8AC3E}">
        <p14:creationId xmlns:p14="http://schemas.microsoft.com/office/powerpoint/2010/main" val="1080180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A00A6-A388-15F7-4622-25D9B6A88DBD}"/>
            </a:ext>
          </a:extLst>
        </p:cNvPr>
        <p:cNvGrpSpPr/>
        <p:nvPr/>
      </p:nvGrpSpPr>
      <p:grpSpPr>
        <a:xfrm>
          <a:off x="0" y="0"/>
          <a:ext cx="0" cy="0"/>
          <a:chOff x="0" y="0"/>
          <a:chExt cx="0" cy="0"/>
        </a:xfrm>
      </p:grpSpPr>
      <p:pic>
        <p:nvPicPr>
          <p:cNvPr id="1026" name="Picture 2" descr="Anatomy of an Artwork: Marc Chagall's 'Juif à la Thora' | Israeli &amp;  International Art | Sotheby's">
            <a:extLst>
              <a:ext uri="{FF2B5EF4-FFF2-40B4-BE49-F238E27FC236}">
                <a16:creationId xmlns:a16="http://schemas.microsoft.com/office/drawing/2014/main" id="{241D3CDD-D275-7AD4-E7F6-2A91B0487FC8}"/>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12192000" cy="689755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5AF29E93-B9E3-1730-9038-06D7A63121BC}"/>
              </a:ext>
            </a:extLst>
          </p:cNvPr>
          <p:cNvSpPr/>
          <p:nvPr/>
        </p:nvSpPr>
        <p:spPr>
          <a:xfrm>
            <a:off x="-30480" y="12032"/>
            <a:ext cx="12222480" cy="6897550"/>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Titolo 5">
            <a:extLst>
              <a:ext uri="{FF2B5EF4-FFF2-40B4-BE49-F238E27FC236}">
                <a16:creationId xmlns:a16="http://schemas.microsoft.com/office/drawing/2014/main" id="{04D93678-A09D-4F3A-ABE7-08CBE856F2E8}"/>
              </a:ext>
            </a:extLst>
          </p:cNvPr>
          <p:cNvSpPr>
            <a:spLocks noGrp="1"/>
          </p:cNvSpPr>
          <p:nvPr>
            <p:ph type="ctrTitle"/>
          </p:nvPr>
        </p:nvSpPr>
        <p:spPr/>
        <p:txBody>
          <a:bodyPr/>
          <a:lstStyle/>
          <a:p>
            <a:endParaRPr lang="it-IT" dirty="0"/>
          </a:p>
        </p:txBody>
      </p:sp>
      <p:sp>
        <p:nvSpPr>
          <p:cNvPr id="9" name="Sottotitolo 8">
            <a:extLst>
              <a:ext uri="{FF2B5EF4-FFF2-40B4-BE49-F238E27FC236}">
                <a16:creationId xmlns:a16="http://schemas.microsoft.com/office/drawing/2014/main" id="{A7FEE83B-1603-0B2C-42C3-3D836A14E181}"/>
              </a:ext>
            </a:extLst>
          </p:cNvPr>
          <p:cNvSpPr>
            <a:spLocks noGrp="1"/>
          </p:cNvSpPr>
          <p:nvPr>
            <p:ph type="subTitle" idx="1"/>
          </p:nvPr>
        </p:nvSpPr>
        <p:spPr>
          <a:xfrm>
            <a:off x="206188" y="430306"/>
            <a:ext cx="11627224" cy="6131859"/>
          </a:xfrm>
        </p:spPr>
        <p:txBody>
          <a:bodyPr>
            <a:normAutofit/>
          </a:bodyPr>
          <a:lstStyle/>
          <a:p>
            <a:pPr algn="just"/>
            <a:r>
              <a:rPr lang="it-IT" sz="2800" baseline="30000" dirty="0">
                <a:solidFill>
                  <a:schemeClr val="bg1"/>
                </a:solidFill>
                <a:latin typeface="Encode Sans Semi Expanded" panose="00000505000000000000" pitchFamily="2" charset="0"/>
              </a:rPr>
              <a:t>6</a:t>
            </a:r>
            <a:r>
              <a:rPr lang="it-IT" sz="2800" dirty="0">
                <a:solidFill>
                  <a:schemeClr val="bg1"/>
                </a:solidFill>
                <a:latin typeface="Encode Sans Semi Expanded" panose="00000505000000000000" pitchFamily="2" charset="0"/>
              </a:rPr>
              <a:t>Sii coraggioso e forte, poiché tu dovrai assegnare a questo popolo la terra che ho giurato ai loro padri di dare loro. </a:t>
            </a:r>
          </a:p>
          <a:p>
            <a:pPr algn="just"/>
            <a:r>
              <a:rPr lang="it-IT" sz="2800" baseline="30000" dirty="0">
                <a:solidFill>
                  <a:schemeClr val="bg1"/>
                </a:solidFill>
                <a:latin typeface="Encode Sans Semi Expanded" panose="00000505000000000000" pitchFamily="2" charset="0"/>
              </a:rPr>
              <a:t>7</a:t>
            </a:r>
            <a:r>
              <a:rPr lang="it-IT" sz="2800" dirty="0">
                <a:solidFill>
                  <a:schemeClr val="bg1"/>
                </a:solidFill>
                <a:latin typeface="Encode Sans Semi Expanded" panose="00000505000000000000" pitchFamily="2" charset="0"/>
              </a:rPr>
              <a:t>Tu dunque sii forte e molto coraggioso, per osservare e mettere in pratica tutta la legge che ti ha prescritto Mosè, mio servo. Non deviare da essa né a destra né a sinistra, e così avrai successo in ogni tua impresa. </a:t>
            </a:r>
          </a:p>
          <a:p>
            <a:pPr algn="just"/>
            <a:r>
              <a:rPr lang="it-IT" sz="2800" b="1" baseline="30000" dirty="0">
                <a:solidFill>
                  <a:srgbClr val="C00000"/>
                </a:solidFill>
                <a:highlight>
                  <a:srgbClr val="FFFF00"/>
                </a:highlight>
                <a:latin typeface="Encode Sans Semi Expanded" panose="00000505000000000000" pitchFamily="2" charset="0"/>
              </a:rPr>
              <a:t>8</a:t>
            </a:r>
            <a:r>
              <a:rPr lang="it-IT" sz="2800" b="1" dirty="0">
                <a:solidFill>
                  <a:srgbClr val="C00000"/>
                </a:solidFill>
                <a:highlight>
                  <a:srgbClr val="FFFF00"/>
                </a:highlight>
                <a:latin typeface="Encode Sans Semi Expanded" panose="00000505000000000000" pitchFamily="2" charset="0"/>
              </a:rPr>
              <a:t>Non si allontani dalla tua bocca il libro di questa legge, ma meditalo giorno e notte, per osservare e mettere in pratica tutto quanto vi è scritto</a:t>
            </a:r>
            <a:r>
              <a:rPr lang="it-IT" sz="2800" dirty="0">
                <a:solidFill>
                  <a:srgbClr val="C00000"/>
                </a:solidFill>
                <a:highlight>
                  <a:srgbClr val="FFFF00"/>
                </a:highlight>
                <a:latin typeface="Encode Sans Semi Expanded" panose="00000505000000000000" pitchFamily="2" charset="0"/>
              </a:rPr>
              <a:t>; </a:t>
            </a:r>
            <a:r>
              <a:rPr lang="it-IT" sz="2800" dirty="0">
                <a:solidFill>
                  <a:schemeClr val="bg1"/>
                </a:solidFill>
                <a:latin typeface="Encode Sans Semi Expanded" panose="00000505000000000000" pitchFamily="2" charset="0"/>
              </a:rPr>
              <a:t>così porterai a buon fine il tuo cammino e avrai successo. </a:t>
            </a:r>
          </a:p>
          <a:p>
            <a:pPr algn="just"/>
            <a:r>
              <a:rPr lang="it-IT" sz="2800" baseline="30000" dirty="0">
                <a:solidFill>
                  <a:schemeClr val="bg1"/>
                </a:solidFill>
                <a:latin typeface="Encode Sans Semi Expanded" panose="00000505000000000000" pitchFamily="2" charset="0"/>
              </a:rPr>
              <a:t>9</a:t>
            </a:r>
            <a:r>
              <a:rPr lang="it-IT" sz="2800" dirty="0">
                <a:solidFill>
                  <a:schemeClr val="bg1"/>
                </a:solidFill>
                <a:latin typeface="Encode Sans Semi Expanded" panose="00000505000000000000" pitchFamily="2" charset="0"/>
              </a:rPr>
              <a:t>Non ti ho forse comandato: «Sii forte e coraggioso»? Non aver paura e non spaventarti, </a:t>
            </a:r>
          </a:p>
          <a:p>
            <a:pPr algn="just"/>
            <a:r>
              <a:rPr lang="it-IT" sz="2800" b="1" dirty="0">
                <a:solidFill>
                  <a:srgbClr val="C00000"/>
                </a:solidFill>
                <a:highlight>
                  <a:srgbClr val="FFFF00"/>
                </a:highlight>
                <a:latin typeface="Encode Sans Semi Expanded" panose="00000505000000000000" pitchFamily="2" charset="0"/>
              </a:rPr>
              <a:t>perché il Signore, tuo Dio, è con te, dovunque tu vada.</a:t>
            </a:r>
          </a:p>
          <a:p>
            <a:endParaRPr lang="it-IT" dirty="0"/>
          </a:p>
        </p:txBody>
      </p:sp>
    </p:spTree>
    <p:extLst>
      <p:ext uri="{BB962C8B-B14F-4D97-AF65-F5344CB8AC3E}">
        <p14:creationId xmlns:p14="http://schemas.microsoft.com/office/powerpoint/2010/main" val="1140857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60870-AA21-89B2-DE49-F10057B6E816}"/>
            </a:ext>
          </a:extLst>
        </p:cNvPr>
        <p:cNvGrpSpPr/>
        <p:nvPr/>
      </p:nvGrpSpPr>
      <p:grpSpPr>
        <a:xfrm>
          <a:off x="0" y="0"/>
          <a:ext cx="0" cy="0"/>
          <a:chOff x="0" y="0"/>
          <a:chExt cx="0" cy="0"/>
        </a:xfrm>
      </p:grpSpPr>
      <p:pic>
        <p:nvPicPr>
          <p:cNvPr id="1026" name="Picture 2" descr="Anatomy of an Artwork: Marc Chagall's 'Juif à la Thora' | Israeli &amp;  International Art | Sotheby's">
            <a:extLst>
              <a:ext uri="{FF2B5EF4-FFF2-40B4-BE49-F238E27FC236}">
                <a16:creationId xmlns:a16="http://schemas.microsoft.com/office/drawing/2014/main" id="{4C149599-FAA6-D5E5-326D-818EC5CAADA7}"/>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12192000" cy="689755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52EE0FD0-C0AD-08BD-06E8-56D17B34CDCD}"/>
              </a:ext>
            </a:extLst>
          </p:cNvPr>
          <p:cNvSpPr/>
          <p:nvPr/>
        </p:nvSpPr>
        <p:spPr>
          <a:xfrm>
            <a:off x="-30480" y="12032"/>
            <a:ext cx="12222480" cy="6897550"/>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AE9D3AAF-FCFA-6545-ECD7-DD236E66286C}"/>
              </a:ext>
            </a:extLst>
          </p:cNvPr>
          <p:cNvSpPr>
            <a:spLocks noGrp="1"/>
          </p:cNvSpPr>
          <p:nvPr>
            <p:ph type="ctrTitle"/>
          </p:nvPr>
        </p:nvSpPr>
        <p:spPr>
          <a:xfrm>
            <a:off x="866274" y="1672663"/>
            <a:ext cx="10515600" cy="1756337"/>
          </a:xfrm>
        </p:spPr>
        <p:txBody>
          <a:bodyPr>
            <a:noAutofit/>
          </a:bodyPr>
          <a:lstStyle/>
          <a:p>
            <a:br>
              <a:rPr lang="it-IT" sz="4400" dirty="0">
                <a:solidFill>
                  <a:schemeClr val="bg1"/>
                </a:solidFill>
                <a:latin typeface="Encode Sans Semi Expanded SmBd" panose="00000705000000000000" pitchFamily="2" charset="0"/>
              </a:rPr>
            </a:br>
            <a:br>
              <a:rPr lang="it-IT" sz="4400" dirty="0">
                <a:solidFill>
                  <a:schemeClr val="bg1"/>
                </a:solidFill>
                <a:latin typeface="Encode Sans Semi Expanded SmBd" panose="00000705000000000000" pitchFamily="2" charset="0"/>
              </a:rPr>
            </a:br>
            <a:r>
              <a:rPr lang="it-IT" sz="4400" dirty="0">
                <a:solidFill>
                  <a:schemeClr val="bg1"/>
                </a:solidFill>
                <a:highlight>
                  <a:srgbClr val="0000FF"/>
                </a:highlight>
                <a:latin typeface="Encode Sans Semi Expanded SmBd" panose="00000705000000000000" pitchFamily="2" charset="0"/>
              </a:rPr>
              <a:t>«</a:t>
            </a:r>
            <a:r>
              <a:rPr lang="it-IT" sz="4400" b="1" dirty="0">
                <a:solidFill>
                  <a:schemeClr val="bg1"/>
                </a:solidFill>
                <a:highlight>
                  <a:srgbClr val="0000FF"/>
                </a:highlight>
              </a:rPr>
              <a:t>Il Signore, tuo Dio, è con te, </a:t>
            </a:r>
            <a:br>
              <a:rPr lang="it-IT" sz="4400" b="1" dirty="0">
                <a:solidFill>
                  <a:schemeClr val="bg1"/>
                </a:solidFill>
                <a:highlight>
                  <a:srgbClr val="0000FF"/>
                </a:highlight>
              </a:rPr>
            </a:br>
            <a:r>
              <a:rPr lang="it-IT" sz="4400" b="1" dirty="0">
                <a:solidFill>
                  <a:schemeClr val="bg1"/>
                </a:solidFill>
                <a:highlight>
                  <a:srgbClr val="0000FF"/>
                </a:highlight>
              </a:rPr>
              <a:t>dovunque tu vada</a:t>
            </a:r>
            <a:r>
              <a:rPr lang="it-IT" sz="4400" dirty="0">
                <a:solidFill>
                  <a:schemeClr val="bg1"/>
                </a:solidFill>
                <a:highlight>
                  <a:srgbClr val="0000FF"/>
                </a:highlight>
                <a:latin typeface="Encode Sans Semi Expanded SmBd" panose="00000705000000000000" pitchFamily="2" charset="0"/>
              </a:rPr>
              <a:t>» </a:t>
            </a:r>
            <a:r>
              <a:rPr lang="it-IT" sz="3200" dirty="0">
                <a:solidFill>
                  <a:schemeClr val="bg1"/>
                </a:solidFill>
                <a:highlight>
                  <a:srgbClr val="0000FF"/>
                </a:highlight>
                <a:latin typeface="Encode Sans Semi Expanded SmBd" panose="00000705000000000000" pitchFamily="2" charset="0"/>
              </a:rPr>
              <a:t>(</a:t>
            </a:r>
            <a:r>
              <a:rPr lang="it-IT" sz="3200" i="1" dirty="0">
                <a:solidFill>
                  <a:schemeClr val="bg1"/>
                </a:solidFill>
                <a:highlight>
                  <a:srgbClr val="0000FF"/>
                </a:highlight>
                <a:latin typeface="Encode Sans Semi Expanded SmBd" panose="00000705000000000000" pitchFamily="2" charset="0"/>
              </a:rPr>
              <a:t>Gs </a:t>
            </a:r>
            <a:r>
              <a:rPr lang="it-IT" sz="3200" dirty="0">
                <a:solidFill>
                  <a:schemeClr val="bg1"/>
                </a:solidFill>
                <a:highlight>
                  <a:srgbClr val="0000FF"/>
                </a:highlight>
                <a:latin typeface="Encode Sans Semi Expanded SmBd" panose="00000705000000000000" pitchFamily="2" charset="0"/>
              </a:rPr>
              <a:t>1,9)</a:t>
            </a:r>
            <a:endParaRPr lang="it-IT" sz="4400" dirty="0">
              <a:solidFill>
                <a:schemeClr val="bg1"/>
              </a:solidFill>
              <a:highlight>
                <a:srgbClr val="0000FF"/>
              </a:highlight>
              <a:latin typeface="Encode Sans Semi Expanded SmBd" panose="00000705000000000000" pitchFamily="2" charset="0"/>
            </a:endParaRPr>
          </a:p>
        </p:txBody>
      </p:sp>
      <p:sp>
        <p:nvSpPr>
          <p:cNvPr id="3" name="Sottotitolo 2">
            <a:extLst>
              <a:ext uri="{FF2B5EF4-FFF2-40B4-BE49-F238E27FC236}">
                <a16:creationId xmlns:a16="http://schemas.microsoft.com/office/drawing/2014/main" id="{6121BF40-4E2A-260A-5E83-0B045B1FF152}"/>
              </a:ext>
            </a:extLst>
          </p:cNvPr>
          <p:cNvSpPr>
            <a:spLocks noGrp="1"/>
          </p:cNvSpPr>
          <p:nvPr>
            <p:ph type="subTitle" idx="1"/>
          </p:nvPr>
        </p:nvSpPr>
        <p:spPr>
          <a:xfrm>
            <a:off x="661736" y="3630707"/>
            <a:ext cx="10720137" cy="2402540"/>
          </a:xfrm>
        </p:spPr>
        <p:txBody>
          <a:bodyPr>
            <a:normAutofit fontScale="92500" lnSpcReduction="20000"/>
          </a:bodyPr>
          <a:lstStyle/>
          <a:p>
            <a:pPr algn="just">
              <a:lnSpc>
                <a:spcPct val="100000"/>
              </a:lnSpc>
            </a:pPr>
            <a:endParaRPr lang="it-IT" sz="3600" b="1" dirty="0">
              <a:solidFill>
                <a:schemeClr val="bg1"/>
              </a:solidFill>
              <a:latin typeface="Encode Sans Semi Expanded" panose="00000505000000000000" pitchFamily="2" charset="0"/>
            </a:endParaRPr>
          </a:p>
          <a:p>
            <a:pPr>
              <a:lnSpc>
                <a:spcPct val="100000"/>
              </a:lnSpc>
            </a:pPr>
            <a:r>
              <a:rPr lang="it-IT" sz="4200" b="1" dirty="0">
                <a:solidFill>
                  <a:schemeClr val="bg1"/>
                </a:solidFill>
                <a:latin typeface="Encode Sans Semi Expanded" panose="00000505000000000000" pitchFamily="2" charset="0"/>
              </a:rPr>
              <a:t>L’arma invincibile che mette in mano </a:t>
            </a:r>
          </a:p>
          <a:p>
            <a:pPr>
              <a:lnSpc>
                <a:spcPct val="100000"/>
              </a:lnSpc>
            </a:pPr>
            <a:r>
              <a:rPr lang="it-IT" sz="4200" b="1" dirty="0">
                <a:solidFill>
                  <a:schemeClr val="bg1"/>
                </a:solidFill>
                <a:latin typeface="Encode Sans Semi Expanded" panose="00000505000000000000" pitchFamily="2" charset="0"/>
              </a:rPr>
              <a:t>il Signore è il libro della Torah </a:t>
            </a:r>
          </a:p>
          <a:p>
            <a:pPr>
              <a:lnSpc>
                <a:spcPct val="100000"/>
              </a:lnSpc>
            </a:pPr>
            <a:r>
              <a:rPr lang="it-IT" sz="4200" b="1" dirty="0">
                <a:solidFill>
                  <a:schemeClr val="bg1"/>
                </a:solidFill>
                <a:latin typeface="Encode Sans Semi Expanded" panose="00000505000000000000" pitchFamily="2" charset="0"/>
              </a:rPr>
              <a:t>prescritta da Mosè.</a:t>
            </a:r>
            <a:endParaRPr lang="it-IT" sz="4200" dirty="0">
              <a:solidFill>
                <a:schemeClr val="bg1"/>
              </a:solidFill>
              <a:latin typeface="Encode Sans Semi Expanded" panose="00000505000000000000" pitchFamily="2" charset="0"/>
            </a:endParaRPr>
          </a:p>
          <a:p>
            <a:endParaRPr lang="it-IT" sz="3200" i="1" dirty="0">
              <a:solidFill>
                <a:schemeClr val="bg1"/>
              </a:solidFill>
              <a:latin typeface="Encode Sans Semi Expanded Mediu" panose="00000605000000000000" pitchFamily="2" charset="0"/>
            </a:endParaRPr>
          </a:p>
          <a:p>
            <a:endParaRPr lang="it-IT" sz="3900" i="1" dirty="0">
              <a:solidFill>
                <a:schemeClr val="bg1"/>
              </a:solidFill>
              <a:latin typeface="Encode Sans Semi Expanded Mediu" panose="00000605000000000000" pitchFamily="2" charset="0"/>
            </a:endParaRPr>
          </a:p>
        </p:txBody>
      </p:sp>
      <p:sp>
        <p:nvSpPr>
          <p:cNvPr id="5" name="CasellaDiTesto 4">
            <a:extLst>
              <a:ext uri="{FF2B5EF4-FFF2-40B4-BE49-F238E27FC236}">
                <a16:creationId xmlns:a16="http://schemas.microsoft.com/office/drawing/2014/main" id="{B376400F-89A0-1F50-D087-1591AD239934}"/>
              </a:ext>
            </a:extLst>
          </p:cNvPr>
          <p:cNvSpPr txBox="1"/>
          <p:nvPr/>
        </p:nvSpPr>
        <p:spPr>
          <a:xfrm>
            <a:off x="1473200" y="362635"/>
            <a:ext cx="9245600" cy="584775"/>
          </a:xfrm>
          <a:prstGeom prst="rect">
            <a:avLst/>
          </a:prstGeom>
          <a:noFill/>
        </p:spPr>
        <p:txBody>
          <a:bodyPr wrap="square">
            <a:spAutoFit/>
          </a:bodyPr>
          <a:lstStyle/>
          <a:p>
            <a:pPr algn="ctr"/>
            <a:r>
              <a:rPr lang="it-IT" sz="3200" b="1" dirty="0">
                <a:solidFill>
                  <a:schemeClr val="bg1"/>
                </a:solidFill>
                <a:latin typeface="Encode Sans Semi Expanded Light" panose="00000405000000000000" pitchFamily="2" charset="0"/>
              </a:rPr>
              <a:t>ECCO PERCHÉ IL NOSTRO TITOLO:</a:t>
            </a:r>
          </a:p>
        </p:txBody>
      </p:sp>
    </p:spTree>
    <p:extLst>
      <p:ext uri="{BB962C8B-B14F-4D97-AF65-F5344CB8AC3E}">
        <p14:creationId xmlns:p14="http://schemas.microsoft.com/office/powerpoint/2010/main" val="4062955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356411-BEDE-2D83-AAE9-A8B6557216F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4473FEF-B8FB-A725-016A-7236FCC34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E5A8586-4AD6-4C1C-5029-2381DED4C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5575F00-011D-052E-A112-A1DE80015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65E113D-A99C-5CAD-63F1-C5F75FFE0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2F89942-1453-9892-0F98-C9F8118692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46E5F33-C40F-B149-7505-B0509300F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5588ED0-6D34-B9D3-DEA8-751EF2DB8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B3D32727-DB69-579B-04B1-1BB81D38B450}"/>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42DF6699-9216-D9A4-8DA5-31D49ED8C1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41CA78F2-3B10-6E9C-291E-DB8644B5A9BA}"/>
              </a:ext>
            </a:extLst>
          </p:cNvPr>
          <p:cNvSpPr txBox="1"/>
          <p:nvPr/>
        </p:nvSpPr>
        <p:spPr>
          <a:xfrm>
            <a:off x="138995" y="399626"/>
            <a:ext cx="11772269" cy="3815212"/>
          </a:xfrm>
          <a:prstGeom prst="rect">
            <a:avLst/>
          </a:prstGeom>
          <a:noFill/>
        </p:spPr>
        <p:txBody>
          <a:bodyPr wrap="square">
            <a:spAutoFit/>
          </a:bodyPr>
          <a:lstStyle/>
          <a:p>
            <a:pPr algn="just">
              <a:spcAft>
                <a:spcPts val="800"/>
              </a:spcAft>
            </a:pPr>
            <a:endParaRPr lang="it-IT" sz="3600" dirty="0">
              <a:solidFill>
                <a:schemeClr val="bg1"/>
              </a:solidFill>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La vicenda di ELIA:</a:t>
            </a:r>
          </a:p>
          <a:p>
            <a:pPr algn="just">
              <a:lnSpc>
                <a:spcPct val="115000"/>
              </a:lnSpc>
              <a:spcAft>
                <a:spcPts val="800"/>
              </a:spcAft>
              <a:buNone/>
            </a:pPr>
            <a:r>
              <a:rPr lang="it-IT" sz="8800" b="1" i="1" dirty="0">
                <a:solidFill>
                  <a:schemeClr val="bg1"/>
                </a:solidFill>
                <a:latin typeface="Encode Sans Semi Expanded" panose="00000505000000000000" pitchFamily="2" charset="0"/>
              </a:rPr>
              <a:t>1Re</a:t>
            </a:r>
            <a:r>
              <a:rPr lang="it-IT" sz="8800" b="1" dirty="0">
                <a:solidFill>
                  <a:schemeClr val="bg1"/>
                </a:solidFill>
                <a:latin typeface="Encode Sans Semi Expanded" panose="00000505000000000000" pitchFamily="2" charset="0"/>
              </a:rPr>
              <a:t> 17 – </a:t>
            </a:r>
            <a:r>
              <a:rPr lang="it-IT" sz="8800" b="1" i="1" dirty="0">
                <a:solidFill>
                  <a:schemeClr val="bg1"/>
                </a:solidFill>
                <a:latin typeface="Encode Sans Semi Expanded" panose="00000505000000000000" pitchFamily="2" charset="0"/>
              </a:rPr>
              <a:t>2Re</a:t>
            </a:r>
            <a:r>
              <a:rPr lang="it-IT" sz="8800" b="1" dirty="0">
                <a:solidFill>
                  <a:schemeClr val="bg1"/>
                </a:solidFill>
                <a:latin typeface="Encode Sans Semi Expanded" panose="00000505000000000000" pitchFamily="2" charset="0"/>
              </a:rPr>
              <a:t> 2 </a:t>
            </a: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7929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4A98D3-DD94-2D57-28E3-23C3B4D38EB7}"/>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A6D2754-918D-635D-795B-17E0E2D85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58E7B08-DD81-A765-F5AB-BD04591B5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E92612D-C774-2761-84BA-B0D24BE1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68E41F3-88C7-EDA1-20CD-CE0E0C55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58A6A31-E292-3A8D-DE14-3114D3EFB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AE2DCB1-31DA-6933-8F8E-541B6679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DFF052E-D40C-096A-4A2D-A83F12612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F3E4A9D-53E9-9A18-A028-B2EE21FFD48B}"/>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1DB9764E-601F-E4BC-E12A-FBD3ECD1A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11628B39-B291-E1D8-ACCF-B9D9FB5B0440}"/>
              </a:ext>
            </a:extLst>
          </p:cNvPr>
          <p:cNvSpPr txBox="1"/>
          <p:nvPr/>
        </p:nvSpPr>
        <p:spPr>
          <a:xfrm>
            <a:off x="138995" y="399626"/>
            <a:ext cx="11772269" cy="6709529"/>
          </a:xfrm>
          <a:prstGeom prst="rect">
            <a:avLst/>
          </a:prstGeom>
          <a:noFill/>
        </p:spPr>
        <p:txBody>
          <a:bodyPr wrap="square">
            <a:spAutoFit/>
          </a:bodyPr>
          <a:lstStyle/>
          <a:p>
            <a:r>
              <a:rPr lang="it-IT" sz="2000" b="1" i="1" dirty="0">
                <a:solidFill>
                  <a:schemeClr val="bg1"/>
                </a:solidFill>
                <a:latin typeface="Encode Sans Semi Expanded" panose="00000505000000000000" pitchFamily="2" charset="0"/>
              </a:rPr>
              <a:t>1Re </a:t>
            </a:r>
            <a:r>
              <a:rPr lang="it-IT" sz="2000" b="1" dirty="0">
                <a:solidFill>
                  <a:schemeClr val="bg1"/>
                </a:solidFill>
                <a:latin typeface="Encode Sans Semi Expanded" panose="00000505000000000000" pitchFamily="2" charset="0"/>
              </a:rPr>
              <a:t>9-18</a:t>
            </a:r>
          </a:p>
          <a:p>
            <a:endParaRPr lang="it-IT" sz="2000" dirty="0">
              <a:solidFill>
                <a:schemeClr val="bg1"/>
              </a:solidFill>
              <a:latin typeface="Encode Sans Semi Expanded" panose="00000505000000000000" pitchFamily="2" charset="0"/>
            </a:endParaRPr>
          </a:p>
          <a:p>
            <a:r>
              <a:rPr lang="it-IT" baseline="30000" dirty="0">
                <a:solidFill>
                  <a:schemeClr val="bg1"/>
                </a:solidFill>
                <a:latin typeface="Encode Sans Semi Expanded" panose="00000505000000000000" pitchFamily="2" charset="0"/>
              </a:rPr>
              <a:t>9</a:t>
            </a:r>
            <a:r>
              <a:rPr lang="it-IT" dirty="0">
                <a:solidFill>
                  <a:schemeClr val="bg1"/>
                </a:solidFill>
                <a:latin typeface="Encode Sans Semi Expanded" panose="00000505000000000000" pitchFamily="2" charset="0"/>
              </a:rPr>
              <a:t>Là entrò in una caverna per passarvi la notte,</a:t>
            </a:r>
          </a:p>
          <a:p>
            <a:r>
              <a:rPr lang="it-IT" dirty="0">
                <a:solidFill>
                  <a:schemeClr val="bg1"/>
                </a:solidFill>
                <a:latin typeface="Encode Sans Semi Expanded" panose="00000505000000000000" pitchFamily="2" charset="0"/>
              </a:rPr>
              <a:t> </a:t>
            </a:r>
          </a:p>
          <a:p>
            <a:r>
              <a:rPr lang="it-IT" i="1" dirty="0">
                <a:solidFill>
                  <a:srgbClr val="FF0000"/>
                </a:solidFill>
                <a:highlight>
                  <a:srgbClr val="FFFF00"/>
                </a:highlight>
                <a:latin typeface="Encode Sans Semi Expanded" panose="00000505000000000000" pitchFamily="2" charset="0"/>
              </a:rPr>
              <a:t>quand’ecco gli fu rivolta </a:t>
            </a:r>
            <a:r>
              <a:rPr lang="it-IT" b="1" i="1" dirty="0">
                <a:solidFill>
                  <a:srgbClr val="FF0000"/>
                </a:solidFill>
                <a:highlight>
                  <a:srgbClr val="FFFF00"/>
                </a:highlight>
                <a:latin typeface="Encode Sans Semi Expanded" panose="00000505000000000000" pitchFamily="2" charset="0"/>
              </a:rPr>
              <a:t>la parola</a:t>
            </a:r>
            <a:r>
              <a:rPr lang="it-IT" i="1" dirty="0">
                <a:solidFill>
                  <a:srgbClr val="FF0000"/>
                </a:solidFill>
                <a:highlight>
                  <a:srgbClr val="FFFF00"/>
                </a:highlight>
                <a:latin typeface="Encode Sans Semi Expanded" panose="00000505000000000000" pitchFamily="2" charset="0"/>
              </a:rPr>
              <a:t> del Signore in questi termini: «Che cosa fai qui, Elia?». </a:t>
            </a:r>
            <a:r>
              <a:rPr lang="it-IT" i="1" baseline="30000" dirty="0">
                <a:solidFill>
                  <a:srgbClr val="FF0000"/>
                </a:solidFill>
                <a:highlight>
                  <a:srgbClr val="FFFF00"/>
                </a:highlight>
                <a:latin typeface="Encode Sans Semi Expanded" panose="00000505000000000000" pitchFamily="2" charset="0"/>
              </a:rPr>
              <a:t>10</a:t>
            </a:r>
            <a:r>
              <a:rPr lang="it-IT" i="1" dirty="0">
                <a:solidFill>
                  <a:srgbClr val="FF0000"/>
                </a:solidFill>
                <a:highlight>
                  <a:srgbClr val="FFFF00"/>
                </a:highlight>
                <a:latin typeface="Encode Sans Semi Expanded" panose="00000505000000000000" pitchFamily="2" charset="0"/>
              </a:rPr>
              <a:t>Egli rispose: «Sono pieno di zelo per il Signore, Dio degli eserciti, poiché gli Israeliti hanno abbandonato la tua alleanza, hanno demolito i tuoi altari, hanno ucciso di spada i tuoi profeti. Sono rimasto solo ed essi cercano di togliermi la vita».</a:t>
            </a:r>
            <a:endParaRPr lang="it-IT" dirty="0">
              <a:solidFill>
                <a:srgbClr val="FF0000"/>
              </a:solidFill>
              <a:highlight>
                <a:srgbClr val="FFFF00"/>
              </a:highlight>
              <a:latin typeface="Encode Sans Semi Expanded" panose="00000505000000000000" pitchFamily="2" charset="0"/>
            </a:endParaRPr>
          </a:p>
          <a:p>
            <a:r>
              <a:rPr lang="it-IT" dirty="0">
                <a:solidFill>
                  <a:schemeClr val="bg1"/>
                </a:solidFill>
                <a:latin typeface="Encode Sans Semi Expanded" panose="00000505000000000000" pitchFamily="2" charset="0"/>
              </a:rPr>
              <a:t> </a:t>
            </a:r>
          </a:p>
          <a:p>
            <a:r>
              <a:rPr lang="it-IT" baseline="30000" dirty="0">
                <a:solidFill>
                  <a:schemeClr val="bg1"/>
                </a:solidFill>
                <a:latin typeface="Encode Sans Semi Expanded" panose="00000505000000000000" pitchFamily="2" charset="0"/>
              </a:rPr>
              <a:t>	11</a:t>
            </a:r>
            <a:r>
              <a:rPr lang="it-IT" dirty="0">
                <a:solidFill>
                  <a:schemeClr val="bg1"/>
                </a:solidFill>
                <a:latin typeface="Encode Sans Semi Expanded" panose="00000505000000000000" pitchFamily="2" charset="0"/>
              </a:rPr>
              <a:t>Gli disse: «Esci e férmati sul monte alla presenza del Signore». Ed ecco che il Signore passò. Ci fu un 	vento impetuoso e gagliardo da spaccare i monti e spezzare le rocce davanti al Signore, ma il 		Signore non era nel vento. Dopo il vento, un terremoto, ma il Signore non era nel terremoto. </a:t>
            </a:r>
            <a:r>
              <a:rPr lang="it-IT" baseline="30000" dirty="0">
                <a:solidFill>
                  <a:schemeClr val="bg1"/>
                </a:solidFill>
                <a:latin typeface="Encode Sans Semi Expanded" panose="00000505000000000000" pitchFamily="2" charset="0"/>
              </a:rPr>
              <a:t>12</a:t>
            </a:r>
            <a:r>
              <a:rPr lang="it-IT" dirty="0">
                <a:solidFill>
                  <a:schemeClr val="bg1"/>
                </a:solidFill>
                <a:latin typeface="Encode Sans Semi Expanded" panose="00000505000000000000" pitchFamily="2" charset="0"/>
              </a:rPr>
              <a:t>Dopo 	il terremoto, un fuoco, ma il Signore non era nel fuoco. </a:t>
            </a:r>
          </a:p>
          <a:p>
            <a:pPr algn="ctr"/>
            <a:r>
              <a:rPr lang="it-IT" sz="2400" dirty="0">
                <a:solidFill>
                  <a:schemeClr val="bg1"/>
                </a:solidFill>
                <a:latin typeface="Encode Sans Semi Expanded" panose="00000505000000000000" pitchFamily="2" charset="0"/>
              </a:rPr>
              <a:t>Dopo il fuoco, </a:t>
            </a:r>
            <a:r>
              <a:rPr lang="it-IT" sz="2400" b="1" dirty="0">
                <a:solidFill>
                  <a:schemeClr val="bg1"/>
                </a:solidFill>
                <a:latin typeface="Encode Sans Semi Expanded" panose="00000505000000000000" pitchFamily="2" charset="0"/>
              </a:rPr>
              <a:t>il sussurro di una brezza leggera</a:t>
            </a:r>
            <a:endParaRPr lang="it-IT" sz="2400" dirty="0">
              <a:solidFill>
                <a:schemeClr val="bg1"/>
              </a:solidFill>
              <a:latin typeface="Encode Sans Semi Expanded" panose="00000505000000000000" pitchFamily="2" charset="0"/>
            </a:endParaRPr>
          </a:p>
          <a:p>
            <a:pPr algn="ctr"/>
            <a:r>
              <a:rPr lang="it-IT" sz="2400" dirty="0">
                <a:solidFill>
                  <a:schemeClr val="bg1"/>
                </a:solidFill>
                <a:latin typeface="Encode Sans Semi Expanded" panose="00000505000000000000" pitchFamily="2" charset="0"/>
              </a:rPr>
              <a:t>[</a:t>
            </a:r>
            <a:r>
              <a:rPr lang="it-IT" sz="2400" b="1" dirty="0">
                <a:solidFill>
                  <a:schemeClr val="bg1"/>
                </a:solidFill>
                <a:latin typeface="Encode Sans Semi Expanded" panose="00000505000000000000" pitchFamily="2" charset="0"/>
              </a:rPr>
              <a:t>«una voce tenue di silenzio»].</a:t>
            </a:r>
            <a:endParaRPr lang="it-IT" sz="2400" dirty="0">
              <a:solidFill>
                <a:schemeClr val="bg1"/>
              </a:solidFill>
              <a:latin typeface="Encode Sans Semi Expanded" panose="00000505000000000000" pitchFamily="2" charset="0"/>
            </a:endParaRPr>
          </a:p>
          <a:p>
            <a:pPr algn="ctr"/>
            <a:r>
              <a:rPr lang="it-IT" dirty="0">
                <a:solidFill>
                  <a:schemeClr val="bg1"/>
                </a:solidFill>
                <a:latin typeface="Encode Sans Semi Expanded" panose="00000505000000000000" pitchFamily="2" charset="0"/>
              </a:rPr>
              <a:t> </a:t>
            </a:r>
          </a:p>
          <a:p>
            <a:r>
              <a:rPr lang="it-IT" baseline="30000" dirty="0">
                <a:solidFill>
                  <a:schemeClr val="bg1"/>
                </a:solidFill>
                <a:latin typeface="Encode Sans Semi Expanded" panose="00000505000000000000" pitchFamily="2" charset="0"/>
              </a:rPr>
              <a:t>13</a:t>
            </a:r>
            <a:r>
              <a:rPr lang="it-IT" dirty="0">
                <a:solidFill>
                  <a:schemeClr val="bg1"/>
                </a:solidFill>
                <a:latin typeface="Encode Sans Semi Expanded" panose="00000505000000000000" pitchFamily="2" charset="0"/>
              </a:rPr>
              <a:t>Come l’udì, Elia si coprì il volto con il mantello, uscì e si fermò all'ingresso della caverna.</a:t>
            </a:r>
          </a:p>
          <a:p>
            <a:r>
              <a:rPr lang="it-IT" dirty="0">
                <a:solidFill>
                  <a:schemeClr val="bg1"/>
                </a:solidFill>
                <a:latin typeface="Encode Sans Semi Expanded" panose="00000505000000000000" pitchFamily="2" charset="0"/>
              </a:rPr>
              <a:t> </a:t>
            </a:r>
          </a:p>
          <a:p>
            <a:r>
              <a:rPr lang="it-IT" i="1" dirty="0">
                <a:solidFill>
                  <a:srgbClr val="FF0000"/>
                </a:solidFill>
                <a:highlight>
                  <a:srgbClr val="FFFF00"/>
                </a:highlight>
                <a:latin typeface="Encode Sans Semi Expanded" panose="00000505000000000000" pitchFamily="2" charset="0"/>
              </a:rPr>
              <a:t>Ed ecco, venne a lui </a:t>
            </a:r>
            <a:r>
              <a:rPr lang="it-IT" b="1" i="1" dirty="0">
                <a:solidFill>
                  <a:srgbClr val="FF0000"/>
                </a:solidFill>
                <a:highlight>
                  <a:srgbClr val="FFFF00"/>
                </a:highlight>
                <a:latin typeface="Encode Sans Semi Expanded" panose="00000505000000000000" pitchFamily="2" charset="0"/>
              </a:rPr>
              <a:t>una voce</a:t>
            </a:r>
            <a:r>
              <a:rPr lang="it-IT" i="1" dirty="0">
                <a:solidFill>
                  <a:srgbClr val="FF0000"/>
                </a:solidFill>
                <a:highlight>
                  <a:srgbClr val="FFFF00"/>
                </a:highlight>
                <a:latin typeface="Encode Sans Semi Expanded" panose="00000505000000000000" pitchFamily="2" charset="0"/>
              </a:rPr>
              <a:t> che gli diceva: «Che cosa fai qui, Elia?». </a:t>
            </a:r>
            <a:r>
              <a:rPr lang="it-IT" i="1" baseline="30000" dirty="0">
                <a:solidFill>
                  <a:srgbClr val="FF0000"/>
                </a:solidFill>
                <a:highlight>
                  <a:srgbClr val="FFFF00"/>
                </a:highlight>
                <a:latin typeface="Encode Sans Semi Expanded" panose="00000505000000000000" pitchFamily="2" charset="0"/>
              </a:rPr>
              <a:t>14</a:t>
            </a:r>
            <a:r>
              <a:rPr lang="it-IT" i="1" dirty="0">
                <a:solidFill>
                  <a:srgbClr val="FF0000"/>
                </a:solidFill>
                <a:highlight>
                  <a:srgbClr val="FFFF00"/>
                </a:highlight>
                <a:latin typeface="Encode Sans Semi Expanded" panose="00000505000000000000" pitchFamily="2" charset="0"/>
              </a:rPr>
              <a:t>Egli rispose: «Sono pieno di zelo per il Signore, Dio degli eserciti, poiché gli Israeliti hanno abbandonato la tua alleanza, hanno demolito i tuoi altari, hanno ucciso di spada i tuoi profeti. Sono rimasto solo ed essi cercano di togliermi la vita». </a:t>
            </a:r>
            <a:endParaRPr lang="it-IT" dirty="0">
              <a:solidFill>
                <a:srgbClr val="FF0000"/>
              </a:solidFill>
              <a:highlight>
                <a:srgbClr val="FFFF00"/>
              </a:highlight>
              <a:latin typeface="Encode Sans Semi Expanded" panose="00000505000000000000" pitchFamily="2" charset="0"/>
            </a:endParaRP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832845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FDA32F-B664-D494-746D-A9C9F166840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B242518-ADBE-3080-E09D-AAF3416F5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3657161-76CA-6BD2-808B-704081D97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68F3838-5B64-F4A5-7E55-F1CC6E56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272F4F8-5128-5E93-656A-6B7AACE12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96E302D-361D-F7CC-F057-0A8C6D4C5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A3D4F3F-460E-181F-8508-20F37EAC7A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E69F4E8-670F-4B1F-F987-87AEE688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1024544-12A3-E6BD-D65F-60A399350967}"/>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2246BFF-8BD2-392A-AF84-26244B2A5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C299D97D-6BB2-2672-CF7E-819012EEEC7B}"/>
              </a:ext>
            </a:extLst>
          </p:cNvPr>
          <p:cNvSpPr txBox="1"/>
          <p:nvPr/>
        </p:nvSpPr>
        <p:spPr>
          <a:xfrm>
            <a:off x="138995" y="399626"/>
            <a:ext cx="11772269" cy="7027565"/>
          </a:xfrm>
          <a:prstGeom prst="rect">
            <a:avLst/>
          </a:prstGeom>
          <a:noFill/>
        </p:spPr>
        <p:txBody>
          <a:bodyPr wrap="square">
            <a:spAutoFit/>
          </a:bodyPr>
          <a:lstStyle/>
          <a:p>
            <a:pPr algn="just">
              <a:spcAft>
                <a:spcPts val="800"/>
              </a:spcAft>
            </a:pPr>
            <a:r>
              <a:rPr lang="it-IT" sz="2800" dirty="0">
                <a:solidFill>
                  <a:schemeClr val="bg1"/>
                </a:solidFill>
                <a:latin typeface="Encode Sans Semi Expanded" panose="00000505000000000000" pitchFamily="2" charset="0"/>
              </a:rPr>
              <a:t>Al v. 11 il Signore lo invita a uscire dalla caverna e a fermarsi alla sua presenza, un tacito richiamo all’espressione usata da Elia «alla cui presenza io sto» (cfr. ad esempio, </a:t>
            </a:r>
            <a:r>
              <a:rPr lang="it-IT" sz="2800" i="1" dirty="0">
                <a:solidFill>
                  <a:schemeClr val="bg1"/>
                </a:solidFill>
                <a:latin typeface="Encode Sans Semi Expanded" panose="00000505000000000000" pitchFamily="2" charset="0"/>
              </a:rPr>
              <a:t>1Re </a:t>
            </a:r>
            <a:r>
              <a:rPr lang="it-IT" sz="2800" dirty="0">
                <a:solidFill>
                  <a:schemeClr val="bg1"/>
                </a:solidFill>
                <a:latin typeface="Encode Sans Semi Expanded" panose="00000505000000000000" pitchFamily="2" charset="0"/>
              </a:rPr>
              <a:t>17,1). </a:t>
            </a:r>
          </a:p>
          <a:p>
            <a:pPr algn="just">
              <a:spcAft>
                <a:spcPts val="800"/>
              </a:spcAft>
            </a:pPr>
            <a:r>
              <a:rPr lang="it-IT" sz="2800" dirty="0">
                <a:solidFill>
                  <a:schemeClr val="bg1"/>
                </a:solidFill>
                <a:latin typeface="Encode Sans Semi Expanded" panose="00000505000000000000" pitchFamily="2" charset="0"/>
              </a:rPr>
              <a:t>Inizia l’uscita dalla “caverna/grembo”, il “parto” di Elia, la sua nuova nascita propiziata dal “passaggio” del Signore. Al profeta che era convinto di stare alla presenza di </a:t>
            </a:r>
            <a:r>
              <a:rPr lang="it-IT" sz="2800" cap="small" dirty="0" err="1">
                <a:solidFill>
                  <a:schemeClr val="bg1"/>
                </a:solidFill>
                <a:latin typeface="Encode Sans Semi Expanded" panose="00000505000000000000" pitchFamily="2" charset="0"/>
              </a:rPr>
              <a:t>Yhwh</a:t>
            </a:r>
            <a:r>
              <a:rPr lang="it-IT" sz="2800" dirty="0">
                <a:solidFill>
                  <a:schemeClr val="bg1"/>
                </a:solidFill>
                <a:latin typeface="Encode Sans Semi Expanded" panose="00000505000000000000" pitchFamily="2" charset="0"/>
              </a:rPr>
              <a:t>, il Signore sta per mostrare/far sentire la novità inattesa della sua presenza. </a:t>
            </a:r>
          </a:p>
          <a:p>
            <a:pPr algn="just">
              <a:spcAft>
                <a:spcPts val="800"/>
              </a:spcAft>
            </a:pPr>
            <a:r>
              <a:rPr lang="it-IT" sz="3200" b="1" dirty="0">
                <a:solidFill>
                  <a:schemeClr val="bg1"/>
                </a:solidFill>
                <a:latin typeface="Encode Sans Semi Expanded" panose="00000505000000000000" pitchFamily="2" charset="0"/>
              </a:rPr>
              <a:t>La radice verbale di “passare” è la stessa della manifestazione di Dio a Mosè in </a:t>
            </a:r>
            <a:r>
              <a:rPr lang="it-IT" sz="3200" b="1" i="1" dirty="0">
                <a:solidFill>
                  <a:schemeClr val="bg1"/>
                </a:solidFill>
                <a:latin typeface="Encode Sans Semi Expanded" panose="00000505000000000000" pitchFamily="2" charset="0"/>
              </a:rPr>
              <a:t>Es </a:t>
            </a:r>
            <a:r>
              <a:rPr lang="it-IT" sz="3200" b="1" dirty="0">
                <a:solidFill>
                  <a:schemeClr val="bg1"/>
                </a:solidFill>
                <a:latin typeface="Encode Sans Semi Expanded" panose="00000505000000000000" pitchFamily="2" charset="0"/>
              </a:rPr>
              <a:t>33,18-23: «Quando </a:t>
            </a:r>
            <a:r>
              <a:rPr lang="it-IT" sz="3200" b="1" i="1" dirty="0">
                <a:solidFill>
                  <a:schemeClr val="bg1"/>
                </a:solidFill>
                <a:latin typeface="Encode Sans Semi Expanded" panose="00000505000000000000" pitchFamily="2" charset="0"/>
              </a:rPr>
              <a:t>passerà</a:t>
            </a:r>
            <a:r>
              <a:rPr lang="it-IT" sz="3200" b="1" dirty="0">
                <a:solidFill>
                  <a:schemeClr val="bg1"/>
                </a:solidFill>
                <a:latin typeface="Encode Sans Semi Expanded" panose="00000505000000000000" pitchFamily="2" charset="0"/>
              </a:rPr>
              <a:t> la mia gloria, io ti porrò nella “cavità della rupe” (sarà la stessa caverna?) e ti coprirò con la mano, finché non sarò </a:t>
            </a:r>
            <a:r>
              <a:rPr lang="it-IT" sz="3200" b="1" i="1" dirty="0">
                <a:solidFill>
                  <a:schemeClr val="bg1"/>
                </a:solidFill>
                <a:latin typeface="Encode Sans Semi Expanded" panose="00000505000000000000" pitchFamily="2" charset="0"/>
              </a:rPr>
              <a:t>passato</a:t>
            </a:r>
            <a:r>
              <a:rPr lang="it-IT" sz="3200" b="1" dirty="0">
                <a:solidFill>
                  <a:schemeClr val="bg1"/>
                </a:solidFill>
                <a:latin typeface="Encode Sans Semi Expanded" panose="00000505000000000000" pitchFamily="2" charset="0"/>
              </a:rPr>
              <a:t>» (</a:t>
            </a:r>
            <a:r>
              <a:rPr lang="it-IT" sz="3200" b="1" i="1" dirty="0">
                <a:solidFill>
                  <a:schemeClr val="bg1"/>
                </a:solidFill>
                <a:latin typeface="Encode Sans Semi Expanded" panose="00000505000000000000" pitchFamily="2" charset="0"/>
              </a:rPr>
              <a:t>Es </a:t>
            </a:r>
            <a:r>
              <a:rPr lang="it-IT" sz="3200" b="1" dirty="0">
                <a:solidFill>
                  <a:schemeClr val="bg1"/>
                </a:solidFill>
                <a:latin typeface="Encode Sans Semi Expanded" panose="00000505000000000000" pitchFamily="2" charset="0"/>
              </a:rPr>
              <a:t>33,22). </a:t>
            </a:r>
          </a:p>
          <a:p>
            <a:pPr algn="just">
              <a:spcAft>
                <a:spcPts val="800"/>
              </a:spcAft>
            </a:pPr>
            <a:r>
              <a:rPr lang="it-IT" sz="3200" dirty="0">
                <a:solidFill>
                  <a:schemeClr val="bg1"/>
                </a:solidFill>
                <a:latin typeface="Encode Sans Semi Expanded" panose="00000505000000000000" pitchFamily="2" charset="0"/>
              </a:rPr>
              <a:t>La connessione tra Mosè ed Elia è quanto mai evidente. </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047820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B20C43-8342-DFE1-8EAA-8C744B344D6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19A246F-DDA1-76A8-0705-5A9177DAB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A43D155-7384-A2BB-4943-A32C56B84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2F1F3D8-3729-E1F2-0848-F99D7A80A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46D542D-A0AE-8458-E8F8-5C3E769EF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9FFD944-246A-E803-0FDB-9F98D036F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1B09AE3-8D5E-1E4B-656E-F630DFE34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6EC6F78-997E-DBDA-13E8-8DAB719F8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F40A165-663C-771B-8CDF-83C44319DA5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8F12C76D-A1D4-63BD-7DAC-9EDF597A42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892EA6D2-15DE-68CE-C176-58106CF60A4D}"/>
              </a:ext>
            </a:extLst>
          </p:cNvPr>
          <p:cNvSpPr txBox="1"/>
          <p:nvPr/>
        </p:nvSpPr>
        <p:spPr>
          <a:xfrm>
            <a:off x="138995" y="399626"/>
            <a:ext cx="11772269" cy="5837495"/>
          </a:xfrm>
          <a:prstGeom prst="rect">
            <a:avLst/>
          </a:prstGeom>
          <a:noFill/>
        </p:spPr>
        <p:txBody>
          <a:bodyPr wrap="square">
            <a:spAutoFit/>
          </a:bodyPr>
          <a:lstStyle/>
          <a:p>
            <a:pPr algn="just">
              <a:spcAft>
                <a:spcPts val="800"/>
              </a:spcAft>
            </a:pPr>
            <a:r>
              <a:rPr lang="it-IT" sz="3600" dirty="0">
                <a:solidFill>
                  <a:schemeClr val="bg1"/>
                </a:solidFill>
                <a:latin typeface="Encode Sans Semi Expanded" panose="00000505000000000000" pitchFamily="2" charset="0"/>
              </a:rPr>
              <a:t>Infatti, si verificano tre fenomeni che corrispondono alla forma tradizionale nella quale viene descritta una teofania nel </a:t>
            </a:r>
            <a:r>
              <a:rPr lang="it-IT" sz="3600" i="1" dirty="0">
                <a:solidFill>
                  <a:schemeClr val="bg1"/>
                </a:solidFill>
                <a:latin typeface="Encode Sans Semi Expanded" panose="00000505000000000000" pitchFamily="2" charset="0"/>
              </a:rPr>
              <a:t>Libro dell’Esodo </a:t>
            </a:r>
            <a:r>
              <a:rPr lang="it-IT" sz="3600" dirty="0">
                <a:solidFill>
                  <a:schemeClr val="bg1"/>
                </a:solidFill>
                <a:latin typeface="Encode Sans Semi Expanded" panose="00000505000000000000" pitchFamily="2" charset="0"/>
              </a:rPr>
              <a:t>e non solo: vento, terremoto e fuoco (cfr. </a:t>
            </a:r>
            <a:r>
              <a:rPr lang="it-IT" sz="3600" i="1" dirty="0">
                <a:solidFill>
                  <a:schemeClr val="bg1"/>
                </a:solidFill>
                <a:latin typeface="Encode Sans Semi Expanded" panose="00000505000000000000" pitchFamily="2" charset="0"/>
              </a:rPr>
              <a:t>Es </a:t>
            </a:r>
            <a:r>
              <a:rPr lang="it-IT" sz="3600" dirty="0">
                <a:solidFill>
                  <a:schemeClr val="bg1"/>
                </a:solidFill>
                <a:latin typeface="Encode Sans Semi Expanded" panose="00000505000000000000" pitchFamily="2" charset="0"/>
              </a:rPr>
              <a:t>10,13.19; 14,21; 19,16-18; 24,17; </a:t>
            </a:r>
            <a:r>
              <a:rPr lang="it-IT" sz="3600" i="1" dirty="0" err="1">
                <a:solidFill>
                  <a:schemeClr val="bg1"/>
                </a:solidFill>
                <a:latin typeface="Encode Sans Semi Expanded" panose="00000505000000000000" pitchFamily="2" charset="0"/>
              </a:rPr>
              <a:t>Dt</a:t>
            </a:r>
            <a:r>
              <a:rPr lang="it-IT" sz="3600" i="1" dirty="0">
                <a:solidFill>
                  <a:schemeClr val="bg1"/>
                </a:solidFill>
                <a:latin typeface="Encode Sans Semi Expanded" panose="00000505000000000000" pitchFamily="2" charset="0"/>
              </a:rPr>
              <a:t> </a:t>
            </a:r>
            <a:r>
              <a:rPr lang="it-IT" sz="3600" dirty="0">
                <a:solidFill>
                  <a:schemeClr val="bg1"/>
                </a:solidFill>
                <a:latin typeface="Encode Sans Semi Expanded" panose="00000505000000000000" pitchFamily="2" charset="0"/>
              </a:rPr>
              <a:t>4,11-12; </a:t>
            </a:r>
            <a:r>
              <a:rPr lang="it-IT" sz="3600" i="1" dirty="0" err="1">
                <a:solidFill>
                  <a:schemeClr val="bg1"/>
                </a:solidFill>
                <a:latin typeface="Encode Sans Semi Expanded" panose="00000505000000000000" pitchFamily="2" charset="0"/>
              </a:rPr>
              <a:t>Gdc</a:t>
            </a:r>
            <a:r>
              <a:rPr lang="it-IT" sz="3600" i="1" dirty="0">
                <a:solidFill>
                  <a:schemeClr val="bg1"/>
                </a:solidFill>
                <a:latin typeface="Encode Sans Semi Expanded" panose="00000505000000000000" pitchFamily="2" charset="0"/>
              </a:rPr>
              <a:t> </a:t>
            </a:r>
            <a:r>
              <a:rPr lang="it-IT" sz="3600" dirty="0">
                <a:solidFill>
                  <a:schemeClr val="bg1"/>
                </a:solidFill>
                <a:latin typeface="Encode Sans Semi Expanded" panose="00000505000000000000" pitchFamily="2" charset="0"/>
              </a:rPr>
              <a:t>5,4-5; </a:t>
            </a:r>
            <a:r>
              <a:rPr lang="it-IT" sz="3600" i="1" dirty="0" err="1">
                <a:solidFill>
                  <a:schemeClr val="bg1"/>
                </a:solidFill>
                <a:latin typeface="Encode Sans Semi Expanded" panose="00000505000000000000" pitchFamily="2" charset="0"/>
              </a:rPr>
              <a:t>Is</a:t>
            </a:r>
            <a:r>
              <a:rPr lang="it-IT" sz="3600" i="1" dirty="0">
                <a:solidFill>
                  <a:schemeClr val="bg1"/>
                </a:solidFill>
                <a:latin typeface="Encode Sans Semi Expanded" panose="00000505000000000000" pitchFamily="2" charset="0"/>
              </a:rPr>
              <a:t> </a:t>
            </a:r>
            <a:r>
              <a:rPr lang="it-IT" sz="3600" dirty="0">
                <a:solidFill>
                  <a:schemeClr val="bg1"/>
                </a:solidFill>
                <a:latin typeface="Encode Sans Semi Expanded" panose="00000505000000000000" pitchFamily="2" charset="0"/>
              </a:rPr>
              <a:t>29,6). </a:t>
            </a:r>
          </a:p>
          <a:p>
            <a:pPr algn="just">
              <a:spcAft>
                <a:spcPts val="800"/>
              </a:spcAft>
            </a:pPr>
            <a:r>
              <a:rPr lang="it-IT" sz="3600" b="1" dirty="0">
                <a:solidFill>
                  <a:schemeClr val="bg1"/>
                </a:solidFill>
                <a:latin typeface="Encode Sans Semi Expanded" panose="00000505000000000000" pitchFamily="2" charset="0"/>
              </a:rPr>
              <a:t>Tre manifestazioni eclatanti e spaventose, dove la terza è proprio «un fuoco», come per Mosè sul Sinai/Oreb. Il Signore, però, non è “presente” in nessuno di questi fenomeni.</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06755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49B96E-B053-B091-B292-6F921011249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27265A4-221E-E240-9468-FB27A505E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BF8C7F6-6C79-E342-3D2E-2C01011FD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2C35F08-A957-C631-990A-BA0E12006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9021EC2-FA84-3165-97D0-49B1AB8C5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76A6C78-F1ED-9CE2-D047-46BC30817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A38C478-74E9-2007-86D5-8AB155AA0D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1FBCECB-F6CD-EADC-B63D-2D5311591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8E99DEDB-8FD1-3692-F6DA-5F72F49390F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DF64DA35-B8B4-4651-7F24-F67361A2E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1DF537D1-0597-17B1-6A6F-A96DD34ECB72}"/>
              </a:ext>
            </a:extLst>
          </p:cNvPr>
          <p:cNvSpPr txBox="1"/>
          <p:nvPr/>
        </p:nvSpPr>
        <p:spPr>
          <a:xfrm>
            <a:off x="138995" y="399626"/>
            <a:ext cx="11772269" cy="6494085"/>
          </a:xfrm>
          <a:prstGeom prst="rect">
            <a:avLst/>
          </a:prstGeom>
          <a:noFill/>
        </p:spPr>
        <p:txBody>
          <a:bodyPr wrap="square">
            <a:spAutoFit/>
          </a:bodyPr>
          <a:lstStyle/>
          <a:p>
            <a:pPr algn="just">
              <a:spcAft>
                <a:spcPts val="800"/>
              </a:spcAft>
            </a:pPr>
            <a:r>
              <a:rPr lang="it-IT" sz="4000" b="1" dirty="0">
                <a:solidFill>
                  <a:schemeClr val="bg1"/>
                </a:solidFill>
                <a:latin typeface="Encode Sans Semi Expanded" panose="00000505000000000000" pitchFamily="2" charset="0"/>
              </a:rPr>
              <a:t>Finalmente, «dopo il fuoco, il sussurro di una brezza leggera» (v. 12). </a:t>
            </a:r>
          </a:p>
          <a:p>
            <a:pPr algn="just">
              <a:spcAft>
                <a:spcPts val="800"/>
              </a:spcAft>
            </a:pPr>
            <a:endParaRPr lang="it-IT" sz="4000" b="1" dirty="0">
              <a:solidFill>
                <a:schemeClr val="bg1"/>
              </a:solidFill>
              <a:latin typeface="Encode Sans Semi Expanded" panose="00000505000000000000" pitchFamily="2" charset="0"/>
            </a:endParaRPr>
          </a:p>
          <a:p>
            <a:pPr algn="just">
              <a:spcAft>
                <a:spcPts val="800"/>
              </a:spcAft>
            </a:pPr>
            <a:r>
              <a:rPr lang="it-IT" sz="4000" dirty="0">
                <a:solidFill>
                  <a:schemeClr val="bg1"/>
                </a:solidFill>
                <a:latin typeface="Encode Sans Semi Expanded" panose="00000505000000000000" pitchFamily="2" charset="0"/>
              </a:rPr>
              <a:t>Dalla reazione di Elia che si copre il volto con il mantello, comprendiamo che il Signore lì si è reso presente. Infatti, è una reazione simile a quella di Mosè alla presenza del Signore: «Mosè allora si coprì il volto, perché aveva paura di guardare verso Dio» (</a:t>
            </a:r>
            <a:r>
              <a:rPr lang="it-IT" sz="4000" i="1" dirty="0">
                <a:solidFill>
                  <a:schemeClr val="bg1"/>
                </a:solidFill>
                <a:latin typeface="Encode Sans Semi Expanded" panose="00000505000000000000" pitchFamily="2" charset="0"/>
              </a:rPr>
              <a:t>Es </a:t>
            </a:r>
            <a:r>
              <a:rPr lang="it-IT" sz="4000" dirty="0">
                <a:solidFill>
                  <a:schemeClr val="bg1"/>
                </a:solidFill>
                <a:latin typeface="Encode Sans Semi Expanded" panose="00000505000000000000" pitchFamily="2" charset="0"/>
              </a:rPr>
              <a:t>3,6). </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910630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E203E9-3E88-75E6-39A5-1682CB1BD77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FBF67BE-D7F9-70C6-D86A-522B1D113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6DBC706-94E7-AE3B-187D-555F430A0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EAA9A77-CD0C-452C-CA29-360323D17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93D9EF4-B4B5-399F-1533-56686C8A5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D94DAA2-695B-895E-BA1A-1391F51945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6037C44-4949-6A3E-919F-274536E4F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7D649F4-82AA-2633-7F21-B312913CA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ADBB955-93A8-5445-93DB-AA0B5C1B95D0}"/>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C4B2BB5D-62B7-D922-4BBC-0201F3423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E4B504B4-B2EA-2890-5C12-9D52B522A16D}"/>
              </a:ext>
            </a:extLst>
          </p:cNvPr>
          <p:cNvSpPr txBox="1"/>
          <p:nvPr/>
        </p:nvSpPr>
        <p:spPr>
          <a:xfrm>
            <a:off x="138995" y="399626"/>
            <a:ext cx="11772269" cy="5591274"/>
          </a:xfrm>
          <a:prstGeom prst="rect">
            <a:avLst/>
          </a:prstGeom>
          <a:noFill/>
        </p:spPr>
        <p:txBody>
          <a:bodyPr wrap="square">
            <a:spAutoFit/>
          </a:bodyPr>
          <a:lstStyle/>
          <a:p>
            <a:pPr algn="just">
              <a:spcAft>
                <a:spcPts val="800"/>
              </a:spcAft>
            </a:pPr>
            <a:r>
              <a:rPr lang="it-IT" sz="3600" dirty="0">
                <a:solidFill>
                  <a:schemeClr val="bg1"/>
                </a:solidFill>
                <a:latin typeface="Encode Sans Semi Expanded" panose="00000505000000000000" pitchFamily="2" charset="0"/>
              </a:rPr>
              <a:t>Questa espressione ebraica del v. 12, che noi riteniamo possa essere il centro di tutto il “ciclo di Elia”, è di difficile interpretazione. </a:t>
            </a:r>
          </a:p>
          <a:p>
            <a:pPr algn="just">
              <a:spcAft>
                <a:spcPts val="800"/>
              </a:spcAft>
            </a:pPr>
            <a:r>
              <a:rPr lang="it-IT" sz="4000" b="1" dirty="0">
                <a:solidFill>
                  <a:schemeClr val="bg1"/>
                </a:solidFill>
                <a:latin typeface="Encode Sans Semi Expanded" panose="00000505000000000000" pitchFamily="2" charset="0"/>
              </a:rPr>
              <a:t>Il primo dei tre termini, reso dal testo con «il sussurro», è la parola “voce”.</a:t>
            </a:r>
            <a:r>
              <a:rPr lang="it-IT" sz="4000" dirty="0">
                <a:solidFill>
                  <a:schemeClr val="bg1"/>
                </a:solidFill>
                <a:latin typeface="Encode Sans Semi Expanded" panose="00000505000000000000" pitchFamily="2" charset="0"/>
              </a:rPr>
              <a:t> Noi riteniamo che nell’economia narrativa del racconto il termine vada lasciato nella sua traduzione letterale </a:t>
            </a:r>
            <a:r>
              <a:rPr lang="it-IT" sz="4000" b="1" dirty="0">
                <a:solidFill>
                  <a:schemeClr val="bg1"/>
                </a:solidFill>
                <a:latin typeface="Encode Sans Semi Expanded" panose="00000505000000000000" pitchFamily="2" charset="0"/>
              </a:rPr>
              <a:t>“voce”.</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976667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494D60-F41F-9DDC-8A6E-2CB4AFF01F8C}"/>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B487C7F-A650-3144-3DEA-DAC85E9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62333C3-72B5-6E99-CDF4-5B4698C183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A0E9B5C-E244-9AC6-0156-F15579888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5EF4E58-9C65-7161-C56F-62993282D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50FCCD0-968C-1E70-30E2-FABDA1BA3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641D323-180E-9FDC-9457-DC6D02F7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46A0B17-F0B2-F580-8619-C49D3E673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E93F629E-D2B0-BB72-3806-FD730F7AF48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D2CB209A-0756-D263-1B47-2508C8168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22F36D9E-4AB6-3EA5-BB66-B3DE38EEF937}"/>
              </a:ext>
            </a:extLst>
          </p:cNvPr>
          <p:cNvSpPr txBox="1"/>
          <p:nvPr/>
        </p:nvSpPr>
        <p:spPr>
          <a:xfrm>
            <a:off x="138995" y="399626"/>
            <a:ext cx="11772269" cy="4811574"/>
          </a:xfrm>
          <a:prstGeom prst="rect">
            <a:avLst/>
          </a:prstGeom>
          <a:noFill/>
        </p:spPr>
        <p:txBody>
          <a:bodyPr wrap="square">
            <a:spAutoFit/>
          </a:bodyPr>
          <a:lstStyle/>
          <a:p>
            <a:pPr algn="just">
              <a:spcAft>
                <a:spcPts val="800"/>
              </a:spcAft>
            </a:pPr>
            <a:r>
              <a:rPr lang="it-IT" sz="4400" b="1" dirty="0">
                <a:solidFill>
                  <a:schemeClr val="bg1"/>
                </a:solidFill>
                <a:latin typeface="Encode Sans Semi Expanded" panose="00000505000000000000" pitchFamily="2" charset="0"/>
              </a:rPr>
              <a:t>Il secondo termine, nel testo reso con «brezza», ricorre solo altre due volte nella Bibbia e dovrebbe indicare “il silenzio” </a:t>
            </a:r>
            <a:r>
              <a:rPr lang="it-IT" sz="4400" dirty="0">
                <a:solidFill>
                  <a:schemeClr val="bg1"/>
                </a:solidFill>
                <a:latin typeface="Encode Sans Semi Expanded" panose="00000505000000000000" pitchFamily="2" charset="0"/>
              </a:rPr>
              <a:t>(cfr. </a:t>
            </a:r>
            <a:r>
              <a:rPr lang="it-IT" sz="4400" i="1" dirty="0">
                <a:solidFill>
                  <a:schemeClr val="bg1"/>
                </a:solidFill>
                <a:latin typeface="Encode Sans Semi Expanded" panose="00000505000000000000" pitchFamily="2" charset="0"/>
              </a:rPr>
              <a:t>Sal </a:t>
            </a:r>
            <a:r>
              <a:rPr lang="it-IT" sz="4400" dirty="0">
                <a:solidFill>
                  <a:schemeClr val="bg1"/>
                </a:solidFill>
                <a:latin typeface="Encode Sans Semi Expanded" panose="00000505000000000000" pitchFamily="2" charset="0"/>
              </a:rPr>
              <a:t>107,29), ma come qualcosa che, nello stesso tempo, si può sentire (cfr. </a:t>
            </a:r>
            <a:r>
              <a:rPr lang="it-IT" sz="4400" i="1" dirty="0">
                <a:solidFill>
                  <a:schemeClr val="bg1"/>
                </a:solidFill>
                <a:latin typeface="Encode Sans Semi Expanded" panose="00000505000000000000" pitchFamily="2" charset="0"/>
              </a:rPr>
              <a:t>Gb </a:t>
            </a:r>
            <a:r>
              <a:rPr lang="it-IT" sz="4400" dirty="0">
                <a:solidFill>
                  <a:schemeClr val="bg1"/>
                </a:solidFill>
                <a:latin typeface="Encode Sans Semi Expanded" panose="00000505000000000000" pitchFamily="2" charset="0"/>
              </a:rPr>
              <a:t>4,16). </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1207617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DE6647-95A4-20B4-4F7E-8A0C14B1423B}"/>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7B06254-6896-B134-07D8-1A42D4BE3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5AC3241-B552-0150-8A84-C05CC0AD9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A7D7F3C-B91A-9194-4131-BC6C32AF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635E346-716E-82B4-3F30-2184F5E5A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7E55808-7A4F-EDA4-D2EE-E9772CE72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8DD5445-4BAB-6ECC-7868-CC5D6A8BC4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2ABE530-195B-A6B1-3FEC-F55D253E6B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8C56DDA-2D04-EBAE-AE89-4223185C95C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075516D-6899-743D-9CA2-089D500C6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B5A6D58-B460-C0B8-60CA-16D162D8C55A}"/>
              </a:ext>
            </a:extLst>
          </p:cNvPr>
          <p:cNvSpPr txBox="1"/>
          <p:nvPr/>
        </p:nvSpPr>
        <p:spPr>
          <a:xfrm>
            <a:off x="138995" y="399626"/>
            <a:ext cx="11772269" cy="5837495"/>
          </a:xfrm>
          <a:prstGeom prst="rect">
            <a:avLst/>
          </a:prstGeom>
          <a:noFill/>
        </p:spPr>
        <p:txBody>
          <a:bodyPr wrap="square">
            <a:spAutoFit/>
          </a:bodyPr>
          <a:lstStyle/>
          <a:p>
            <a:pPr algn="just">
              <a:spcAft>
                <a:spcPts val="800"/>
              </a:spcAft>
            </a:pPr>
            <a:r>
              <a:rPr lang="it-IT" sz="3200" b="1" dirty="0">
                <a:solidFill>
                  <a:schemeClr val="bg1"/>
                </a:solidFill>
                <a:latin typeface="Encode Sans Semi Expanded" panose="00000505000000000000" pitchFamily="2" charset="0"/>
              </a:rPr>
              <a:t>Il terzo termine, reso con «leggera», è un aggettivo femminile che indica una cosa sottile, lieve, sbriciolata </a:t>
            </a:r>
            <a:r>
              <a:rPr lang="it-IT" sz="3200" dirty="0">
                <a:solidFill>
                  <a:schemeClr val="bg1"/>
                </a:solidFill>
                <a:latin typeface="Encode Sans Semi Expanded" panose="00000505000000000000" pitchFamily="2" charset="0"/>
              </a:rPr>
              <a:t>(con una radice simile al verbo “sminuzzare”), scarsa, tenue (cfr. </a:t>
            </a:r>
            <a:r>
              <a:rPr lang="it-IT" sz="3200" i="1" dirty="0" err="1">
                <a:solidFill>
                  <a:schemeClr val="bg1"/>
                </a:solidFill>
                <a:latin typeface="Encode Sans Semi Expanded" panose="00000505000000000000" pitchFamily="2" charset="0"/>
              </a:rPr>
              <a:t>Gen</a:t>
            </a:r>
            <a:r>
              <a:rPr lang="it-IT" sz="3200" i="1" dirty="0">
                <a:solidFill>
                  <a:schemeClr val="bg1"/>
                </a:solidFill>
                <a:latin typeface="Encode Sans Semi Expanded" panose="00000505000000000000" pitchFamily="2" charset="0"/>
              </a:rPr>
              <a:t> </a:t>
            </a:r>
            <a:r>
              <a:rPr lang="it-IT" sz="3200" dirty="0">
                <a:solidFill>
                  <a:schemeClr val="bg1"/>
                </a:solidFill>
                <a:latin typeface="Encode Sans Semi Expanded" panose="00000505000000000000" pitchFamily="2" charset="0"/>
              </a:rPr>
              <a:t>41,3; </a:t>
            </a:r>
            <a:r>
              <a:rPr lang="it-IT" sz="3200" i="1" dirty="0">
                <a:solidFill>
                  <a:schemeClr val="bg1"/>
                </a:solidFill>
                <a:latin typeface="Encode Sans Semi Expanded" panose="00000505000000000000" pitchFamily="2" charset="0"/>
              </a:rPr>
              <a:t>Es </a:t>
            </a:r>
            <a:r>
              <a:rPr lang="it-IT" sz="3200" dirty="0">
                <a:solidFill>
                  <a:schemeClr val="bg1"/>
                </a:solidFill>
                <a:latin typeface="Encode Sans Semi Expanded" panose="00000505000000000000" pitchFamily="2" charset="0"/>
              </a:rPr>
              <a:t>16,4; </a:t>
            </a:r>
            <a:r>
              <a:rPr lang="it-IT" sz="3200" i="1" dirty="0" err="1">
                <a:solidFill>
                  <a:schemeClr val="bg1"/>
                </a:solidFill>
                <a:latin typeface="Encode Sans Semi Expanded" panose="00000505000000000000" pitchFamily="2" charset="0"/>
              </a:rPr>
              <a:t>Is</a:t>
            </a:r>
            <a:r>
              <a:rPr lang="it-IT" sz="3200" i="1" dirty="0">
                <a:solidFill>
                  <a:schemeClr val="bg1"/>
                </a:solidFill>
                <a:latin typeface="Encode Sans Semi Expanded" panose="00000505000000000000" pitchFamily="2" charset="0"/>
              </a:rPr>
              <a:t> </a:t>
            </a:r>
            <a:r>
              <a:rPr lang="it-IT" sz="3200" dirty="0">
                <a:solidFill>
                  <a:schemeClr val="bg1"/>
                </a:solidFill>
                <a:latin typeface="Encode Sans Semi Expanded" panose="00000505000000000000" pitchFamily="2" charset="0"/>
              </a:rPr>
              <a:t>40,15). </a:t>
            </a:r>
          </a:p>
          <a:p>
            <a:pPr algn="just">
              <a:spcAft>
                <a:spcPts val="800"/>
              </a:spcAft>
            </a:pPr>
            <a:r>
              <a:rPr lang="it-IT" sz="4400" b="1" dirty="0">
                <a:solidFill>
                  <a:schemeClr val="bg1"/>
                </a:solidFill>
                <a:latin typeface="Encode Sans Semi Expanded" panose="00000505000000000000" pitchFamily="2" charset="0"/>
              </a:rPr>
              <a:t>Alla lettera risulterebbe così: </a:t>
            </a:r>
          </a:p>
          <a:p>
            <a:pPr algn="just">
              <a:spcAft>
                <a:spcPts val="800"/>
              </a:spcAft>
            </a:pPr>
            <a:r>
              <a:rPr lang="it-IT" sz="4400" b="1" dirty="0">
                <a:solidFill>
                  <a:schemeClr val="bg1"/>
                </a:solidFill>
                <a:latin typeface="Encode Sans Semi Expanded" panose="00000505000000000000" pitchFamily="2" charset="0"/>
              </a:rPr>
              <a:t>«una voce di silenzio tenue», </a:t>
            </a:r>
          </a:p>
          <a:p>
            <a:pPr algn="just">
              <a:spcAft>
                <a:spcPts val="800"/>
              </a:spcAft>
            </a:pPr>
            <a:r>
              <a:rPr lang="it-IT" sz="4400" b="1" dirty="0">
                <a:solidFill>
                  <a:schemeClr val="bg1"/>
                </a:solidFill>
                <a:latin typeface="Encode Sans Semi Expanded" panose="00000505000000000000" pitchFamily="2" charset="0"/>
              </a:rPr>
              <a:t>reso meglio in italiano </a:t>
            </a:r>
          </a:p>
          <a:p>
            <a:pPr algn="just">
              <a:spcAft>
                <a:spcPts val="800"/>
              </a:spcAft>
            </a:pPr>
            <a:r>
              <a:rPr lang="it-IT" sz="4400" b="1" dirty="0">
                <a:solidFill>
                  <a:schemeClr val="bg1"/>
                </a:solidFill>
                <a:latin typeface="Encode Sans Semi Expanded" panose="00000505000000000000" pitchFamily="2" charset="0"/>
              </a:rPr>
              <a:t>«una voce tenue di silenzio». </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958208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DA3A76-24E0-7501-2586-18AEC487DF5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7B5F532-376F-785D-6AE1-CFEE0249E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6F3CF0E-FD65-F046-E614-1884D08C5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C9E8536-26DE-D760-7E1F-DED007C6B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B952F26-62B0-9A53-F020-C02C36A39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D6AFBAE-8BAC-9EBE-8457-C5AFAC109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38971CD-96C6-86D2-F35A-118A63039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CECC245-4C8F-53B8-ADA0-4133B75F7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27C2560-65FB-243B-843D-C04BE0DC3C8E}"/>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ED536DBF-6224-38C4-D36B-7F4EC0179A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D9AFB156-7797-FA56-F62B-13D2EECC3865}"/>
              </a:ext>
            </a:extLst>
          </p:cNvPr>
          <p:cNvSpPr txBox="1"/>
          <p:nvPr/>
        </p:nvSpPr>
        <p:spPr>
          <a:xfrm>
            <a:off x="138995" y="399626"/>
            <a:ext cx="11772269" cy="5940088"/>
          </a:xfrm>
          <a:prstGeom prst="rect">
            <a:avLst/>
          </a:prstGeom>
          <a:noFill/>
        </p:spPr>
        <p:txBody>
          <a:bodyPr wrap="square">
            <a:spAutoFit/>
          </a:bodyPr>
          <a:lstStyle/>
          <a:p>
            <a:pPr algn="just">
              <a:spcAft>
                <a:spcPts val="800"/>
              </a:spcAft>
            </a:pPr>
            <a:r>
              <a:rPr lang="it-IT" sz="3600" dirty="0">
                <a:solidFill>
                  <a:schemeClr val="bg1"/>
                </a:solidFill>
                <a:latin typeface="Encode Sans Semi Expanded" panose="00000505000000000000" pitchFamily="2" charset="0"/>
              </a:rPr>
              <a:t>Cosa significa in sé e nel contesto di tutta la narrazione?  </a:t>
            </a:r>
          </a:p>
          <a:p>
            <a:pPr algn="just">
              <a:spcAft>
                <a:spcPts val="800"/>
              </a:spcAft>
            </a:pPr>
            <a:r>
              <a:rPr lang="it-IT" sz="3600" b="1" dirty="0">
                <a:solidFill>
                  <a:schemeClr val="bg1"/>
                </a:solidFill>
                <a:latin typeface="Encode Sans Semi Expanded" panose="00000505000000000000" pitchFamily="2" charset="0"/>
              </a:rPr>
              <a:t>È una “voce” o è “silenzio”? </a:t>
            </a:r>
          </a:p>
          <a:p>
            <a:pPr algn="just">
              <a:spcAft>
                <a:spcPts val="800"/>
              </a:spcAft>
            </a:pPr>
            <a:r>
              <a:rPr lang="it-IT" sz="3600" dirty="0">
                <a:solidFill>
                  <a:schemeClr val="bg1"/>
                </a:solidFill>
                <a:latin typeface="Encode Sans Semi Expanded" panose="00000505000000000000" pitchFamily="2" charset="0"/>
              </a:rPr>
              <a:t>Sono due termini che sembrano essere in contraddizione tra di loro. </a:t>
            </a:r>
          </a:p>
          <a:p>
            <a:pPr algn="just">
              <a:spcAft>
                <a:spcPts val="800"/>
              </a:spcAft>
            </a:pPr>
            <a:r>
              <a:rPr lang="it-IT" sz="3600" b="1" dirty="0">
                <a:solidFill>
                  <a:schemeClr val="bg1"/>
                </a:solidFill>
                <a:latin typeface="Encode Sans Semi Expanded" panose="00000505000000000000" pitchFamily="2" charset="0"/>
              </a:rPr>
              <a:t>Effettivamente, sarebbe in contraddizione se non stesse a indicare in maniera magistrale e poetica l’alterità/trascendenza del Signore che Elia finalmente sta incontrando, facendone una delle più belle e importanti espressioni bibliche su Dio. </a:t>
            </a:r>
            <a:endParaRPr lang="it-IT" sz="60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81366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07F701-D9A6-3972-712D-2912BCAEB65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4C3B895-A86B-E13E-DCB9-7CE3896F3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2D0B67D-B91C-12FA-73CF-B630816FB9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E3C3D38-FFA1-6559-FB31-F65B45F0B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369465B-D06F-6521-83F0-23559F8F6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855062C-AB45-5EAA-3532-86D7923F9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76DA36D-BED2-28BD-1707-179BC6250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EE14473-8A36-2307-FFB5-3EE0C520A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0F93698-AEA7-5310-8EAB-FF275CB20B5E}"/>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51A0AAE5-D40C-8D3A-B973-927ADA28D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517DCDA-5352-1985-C9ED-9DD08AD85C66}"/>
              </a:ext>
            </a:extLst>
          </p:cNvPr>
          <p:cNvSpPr txBox="1"/>
          <p:nvPr/>
        </p:nvSpPr>
        <p:spPr>
          <a:xfrm>
            <a:off x="138995" y="399626"/>
            <a:ext cx="11772269" cy="5673348"/>
          </a:xfrm>
          <a:prstGeom prst="rect">
            <a:avLst/>
          </a:prstGeom>
          <a:noFill/>
        </p:spPr>
        <p:txBody>
          <a:bodyPr wrap="square">
            <a:spAutoFit/>
          </a:bodyPr>
          <a:lstStyle/>
          <a:p>
            <a:pPr algn="just">
              <a:spcAft>
                <a:spcPts val="800"/>
              </a:spcAft>
            </a:pPr>
            <a:r>
              <a:rPr lang="it-IT" sz="2800" dirty="0">
                <a:solidFill>
                  <a:schemeClr val="bg1"/>
                </a:solidFill>
                <a:latin typeface="Encode Sans Semi Expanded" panose="00000505000000000000" pitchFamily="2" charset="0"/>
              </a:rPr>
              <a:t>La contrapposizione è con le roboanti manifestazioni con le quali Israele era abituato a immaginare le teofanie di Dio (tempesta/terremoto/fuoco), spesso vissuto come il “terribile” e che aveva portato il profeta a trucidare i profeti di Baal. </a:t>
            </a:r>
          </a:p>
          <a:p>
            <a:pPr algn="ctr"/>
            <a:r>
              <a:rPr lang="it-IT" sz="4000" b="1" dirty="0">
                <a:solidFill>
                  <a:schemeClr val="bg1"/>
                </a:solidFill>
                <a:latin typeface="Encode Sans Semi Expanded" panose="00000505000000000000" pitchFamily="2" charset="0"/>
              </a:rPr>
              <a:t>Il Signore ci tiene a dire a Elia: </a:t>
            </a:r>
          </a:p>
          <a:p>
            <a:pPr algn="ctr"/>
            <a:r>
              <a:rPr lang="it-IT" sz="4000" b="1" dirty="0">
                <a:solidFill>
                  <a:schemeClr val="bg1"/>
                </a:solidFill>
                <a:latin typeface="Encode Sans Semi Expanded" panose="00000505000000000000" pitchFamily="2" charset="0"/>
              </a:rPr>
              <a:t>“Io sono un Altro! Non sono </a:t>
            </a:r>
          </a:p>
          <a:p>
            <a:pPr algn="ctr"/>
            <a:r>
              <a:rPr lang="it-IT" sz="4000" b="1" dirty="0">
                <a:solidFill>
                  <a:schemeClr val="bg1"/>
                </a:solidFill>
                <a:latin typeface="Encode Sans Semi Expanded" panose="00000505000000000000" pitchFamily="2" charset="0"/>
              </a:rPr>
              <a:t>nella tempesta, nel terremoto, nel fuoco </a:t>
            </a:r>
          </a:p>
          <a:p>
            <a:pPr algn="ctr"/>
            <a:r>
              <a:rPr lang="it-IT" sz="4000" b="1" dirty="0">
                <a:solidFill>
                  <a:schemeClr val="bg1"/>
                </a:solidFill>
                <a:latin typeface="Encode Sans Semi Expanded" panose="00000505000000000000" pitchFamily="2" charset="0"/>
              </a:rPr>
              <a:t>e nemmeno nella tua spada!”. </a:t>
            </a:r>
          </a:p>
          <a:p>
            <a:pPr algn="just">
              <a:spcAft>
                <a:spcPts val="800"/>
              </a:spcAft>
            </a:pPr>
            <a:r>
              <a:rPr lang="it-IT" sz="2800" dirty="0">
                <a:solidFill>
                  <a:schemeClr val="bg1"/>
                </a:solidFill>
                <a:latin typeface="Encode Sans Semi Expanded" panose="00000505000000000000" pitchFamily="2" charset="0"/>
              </a:rPr>
              <a:t>Il Signore è sempre con Elia ed era con lui anche quando ha trucidato i profeti di Baal, ma il Signore non lo voleva, come non voleva che li deridesse, perché Lui è anche il Dio dei profeti di Baal e di Gezabele. </a:t>
            </a:r>
            <a:endParaRPr lang="it-IT" sz="48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110735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647316-AF8C-85CB-D149-2950F8BE7EC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57629F7-65BE-C91E-CCC7-FE6EF2843A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CE127E4-013E-F100-F16D-275C4D56A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165B1C3-BED2-7661-E77E-06A3169B6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ABB58CD-E39B-2C4F-D7D6-0DDA84877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C41A7CF-2D84-63D1-72AE-972E7F394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342766A-4DED-F5B4-870C-69BF177DFD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54D8526-DA84-DB7D-DB41-204884862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752680C-B74B-C0C6-14C7-B259FC9FA79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38B24E4-294F-8366-9525-F8D4F4DEF4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7A8230EE-51EA-683F-1B92-80ED81DD5263}"/>
              </a:ext>
            </a:extLst>
          </p:cNvPr>
          <p:cNvSpPr txBox="1"/>
          <p:nvPr/>
        </p:nvSpPr>
        <p:spPr>
          <a:xfrm>
            <a:off x="138995" y="399626"/>
            <a:ext cx="11772269" cy="5981125"/>
          </a:xfrm>
          <a:prstGeom prst="rect">
            <a:avLst/>
          </a:prstGeom>
          <a:noFill/>
        </p:spPr>
        <p:txBody>
          <a:bodyPr wrap="square">
            <a:spAutoFit/>
          </a:bodyPr>
          <a:lstStyle/>
          <a:p>
            <a:pPr algn="just">
              <a:spcAft>
                <a:spcPts val="800"/>
              </a:spcAft>
            </a:pPr>
            <a:r>
              <a:rPr lang="it-IT" sz="4000" dirty="0">
                <a:solidFill>
                  <a:schemeClr val="bg1"/>
                </a:solidFill>
                <a:latin typeface="Encode Sans Semi Expanded" panose="00000505000000000000" pitchFamily="2" charset="0"/>
              </a:rPr>
              <a:t>Il Signore è sempre con Elia ed era con lui anche quando ha trucidato i profeti di Baal, ma il Signore non lo voleva, come non voleva che li deridesse, perché Lui è anche il Dio dei profeti di Baal e di Gezabele. </a:t>
            </a:r>
          </a:p>
          <a:p>
            <a:pPr algn="just">
              <a:spcAft>
                <a:spcPts val="800"/>
              </a:spcAft>
            </a:pPr>
            <a:r>
              <a:rPr lang="it-IT" sz="4400" b="1" dirty="0">
                <a:solidFill>
                  <a:schemeClr val="bg1"/>
                </a:solidFill>
                <a:latin typeface="Encode Sans Semi Expanded" panose="00000505000000000000" pitchFamily="2" charset="0"/>
              </a:rPr>
              <a:t>La “guerra del Signore” è un’altra ed Elia è invitato a una conversione all’identità di Dio e di sé, perché sta conducendo una guerra che è ancora troppo “sua”. </a:t>
            </a:r>
            <a:endParaRPr lang="it-IT" sz="72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1645919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1E1BBF-F247-6FB3-B365-1123F5C9ED60}"/>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EC5EAF1-BE1F-2954-8C4E-2A6E198BF5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D57E3F6-8B6A-8FA3-872A-73C33457F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DA5B255-A0DC-21BF-CFBE-F8E4C3C30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0181946-100C-7EA2-98B9-CFF89269CE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3917101-626D-2551-5DA1-A3C06E545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F48B602-B245-230E-5D3E-6AA90D0F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E7538F3-2B96-514C-E95D-2B2491A25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800A14F4-4EDB-E21A-04E9-88A5016AC01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C4D1987C-866A-C5C8-BEE4-CB13C75E0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ED84722D-DB8A-1228-E4EC-378B261F8F15}"/>
              </a:ext>
            </a:extLst>
          </p:cNvPr>
          <p:cNvSpPr txBox="1"/>
          <p:nvPr/>
        </p:nvSpPr>
        <p:spPr>
          <a:xfrm>
            <a:off x="138995" y="399626"/>
            <a:ext cx="11772269" cy="5591274"/>
          </a:xfrm>
          <a:prstGeom prst="rect">
            <a:avLst/>
          </a:prstGeom>
          <a:noFill/>
        </p:spPr>
        <p:txBody>
          <a:bodyPr wrap="square">
            <a:spAutoFit/>
          </a:bodyPr>
          <a:lstStyle/>
          <a:p>
            <a:pPr algn="just">
              <a:spcAft>
                <a:spcPts val="800"/>
              </a:spcAft>
            </a:pPr>
            <a:r>
              <a:rPr lang="it-IT" sz="2800" dirty="0">
                <a:solidFill>
                  <a:schemeClr val="bg1"/>
                </a:solidFill>
                <a:latin typeface="Encode Sans Semi Expanded" panose="00000505000000000000" pitchFamily="2" charset="0"/>
              </a:rPr>
              <a:t>La «voce tenue di silenzio» non invade, non si impone, ma “sussurra” e accarezza come “una brezza leggera” perché la “Sua Voce” sia finalmente la “voce del profeta” e del popolo. </a:t>
            </a:r>
          </a:p>
          <a:p>
            <a:pPr algn="just">
              <a:spcAft>
                <a:spcPts val="800"/>
              </a:spcAft>
            </a:pPr>
            <a:r>
              <a:rPr lang="it-IT" sz="2800" b="1" dirty="0">
                <a:solidFill>
                  <a:schemeClr val="bg1"/>
                </a:solidFill>
                <a:latin typeface="Encode Sans Semi Expanded" panose="00000505000000000000" pitchFamily="2" charset="0"/>
              </a:rPr>
              <a:t>Notiamo che non si tratta di una presunta “dolcezza del Signore” a fronte della “violenza del profeta”, perché è l’espressione determinata e forte dell’alterità dell’unico Dio che chiede al profeta una dolorosa conversione dalle “falsi immagini” che si era fatto del Signore: </a:t>
            </a:r>
            <a:r>
              <a:rPr lang="it-IT" sz="2800" dirty="0">
                <a:solidFill>
                  <a:schemeClr val="bg1"/>
                </a:solidFill>
                <a:latin typeface="Encode Sans Semi Expanded" panose="00000505000000000000" pitchFamily="2" charset="0"/>
              </a:rPr>
              <a:t>Elia sta cominciando a scoprire che il “Dio della Spada” è un idolo che si è immaginato, proprio lui che era “l’alfiere anti-idolatrico”. </a:t>
            </a:r>
          </a:p>
          <a:p>
            <a:pPr algn="just">
              <a:spcAft>
                <a:spcPts val="800"/>
              </a:spcAft>
            </a:pPr>
            <a:r>
              <a:rPr lang="it-IT" sz="3200" b="1" dirty="0">
                <a:solidFill>
                  <a:schemeClr val="bg1"/>
                </a:solidFill>
                <a:latin typeface="Encode Sans Semi Expanded" panose="00000505000000000000" pitchFamily="2" charset="0"/>
              </a:rPr>
              <a:t>È il cammino di sempre, anche della Chiesa di ieri e oggi, come di tutti noi. </a:t>
            </a:r>
            <a:endParaRPr lang="it-IT" sz="54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883769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3181D0-B148-15D5-096C-E621E3F9BC17}"/>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7BB9774-7354-6712-3216-60D30626A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4921390-952C-FBA5-64F1-2649FDF4F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2379ADA-68BF-8CC6-3D79-3C14E7E1B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BE49A3E-4D8C-C789-5390-A9E11898A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334817D-D701-BA83-E772-89531A230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003F90-4414-210B-CBD6-395C7E289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4B75289-7B15-4E23-C041-18BF399BD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44FA42B3-DD04-EE22-4086-5AC30A956250}"/>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A1374B6-7A1A-B00A-9A98-9CB668D5E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7452FD5C-E86A-7A0D-DAAA-59B9AB5255C2}"/>
              </a:ext>
            </a:extLst>
          </p:cNvPr>
          <p:cNvSpPr txBox="1"/>
          <p:nvPr/>
        </p:nvSpPr>
        <p:spPr>
          <a:xfrm>
            <a:off x="138995" y="399626"/>
            <a:ext cx="11772269" cy="6760825"/>
          </a:xfrm>
          <a:prstGeom prst="rect">
            <a:avLst/>
          </a:prstGeom>
          <a:noFill/>
        </p:spPr>
        <p:txBody>
          <a:bodyPr wrap="square">
            <a:spAutoFit/>
          </a:bodyPr>
          <a:lstStyle/>
          <a:p>
            <a:pPr algn="just">
              <a:spcAft>
                <a:spcPts val="800"/>
              </a:spcAft>
            </a:pPr>
            <a:r>
              <a:rPr lang="it-IT" sz="3200" dirty="0">
                <a:solidFill>
                  <a:schemeClr val="bg1"/>
                </a:solidFill>
                <a:latin typeface="Encode Sans Semi Expanded" panose="00000505000000000000" pitchFamily="2" charset="0"/>
              </a:rPr>
              <a:t>Gli idoli dei Baal erano risultati “afoni”, dalla “voce vuota”, mentre il Signore aveva risposto con la “voce roboante del fuoco”. </a:t>
            </a:r>
          </a:p>
          <a:p>
            <a:pPr algn="just">
              <a:spcAft>
                <a:spcPts val="800"/>
              </a:spcAft>
            </a:pPr>
            <a:r>
              <a:rPr lang="it-IT" sz="3200" b="1" dirty="0">
                <a:solidFill>
                  <a:srgbClr val="FF0000"/>
                </a:solidFill>
                <a:highlight>
                  <a:srgbClr val="FFFF00"/>
                </a:highlight>
                <a:latin typeface="Encode Sans Semi Expanded" panose="00000505000000000000" pitchFamily="2" charset="0"/>
              </a:rPr>
              <a:t>Il Signore è sceso lì dov’era Elia, perché viene sempre “dove noi siamo”, per poi accompagnarlo all’Oreb e incontrarlo nella calma del silenzio. </a:t>
            </a:r>
            <a:r>
              <a:rPr lang="it-IT" sz="3200" b="1" dirty="0">
                <a:solidFill>
                  <a:schemeClr val="bg1"/>
                </a:solidFill>
                <a:latin typeface="Encode Sans Semi Expanded" panose="00000505000000000000" pitchFamily="2" charset="0"/>
              </a:rPr>
              <a:t>Un silenzio che però non è un “vuoto”, come era “vuota la voce di Baal”: è la presenza di un Dio “invisibile” che viene a toccare il cuore e attende che gli uomini e le donne mettano in parole la “Sua voce silenziosa”, il sentimento che li ha finalmente abitati, come Elia, come chi ha scritto il testo, come noi che lo stiamo leggendo.</a:t>
            </a: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16485941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34120F-B08B-2DC0-E165-84D0339292B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6761C6B-7C3F-6C1A-DB21-1D58093CDA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6C2597E-066E-C313-68F8-7156DCFA7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35AD393-C94A-A1DF-76D5-EF2A9F9B48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6164F1C-88FB-2179-655A-2AFD24736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5739D17-1152-3F85-E837-33CADC036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9803228-319C-E181-D6CF-3BE35B302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016625E-29CB-33F2-5102-5701B6779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7DBC8AC-59D8-53B4-76CB-66BDB12CD781}"/>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23BC3CF-E8DE-873F-42F4-07E6DE29B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B5A8630-E2A4-1230-89DE-2499EA04FC85}"/>
              </a:ext>
            </a:extLst>
          </p:cNvPr>
          <p:cNvSpPr txBox="1"/>
          <p:nvPr/>
        </p:nvSpPr>
        <p:spPr>
          <a:xfrm>
            <a:off x="138995" y="399626"/>
            <a:ext cx="11772269" cy="6709529"/>
          </a:xfrm>
          <a:prstGeom prst="rect">
            <a:avLst/>
          </a:prstGeom>
          <a:noFill/>
        </p:spPr>
        <p:txBody>
          <a:bodyPr wrap="square">
            <a:spAutoFit/>
          </a:bodyPr>
          <a:lstStyle/>
          <a:p>
            <a:r>
              <a:rPr lang="it-IT" sz="2000" b="1" i="1" dirty="0">
                <a:solidFill>
                  <a:schemeClr val="bg1"/>
                </a:solidFill>
                <a:latin typeface="Encode Sans Semi Expanded" panose="00000505000000000000" pitchFamily="2" charset="0"/>
              </a:rPr>
              <a:t>1Re </a:t>
            </a:r>
            <a:r>
              <a:rPr lang="it-IT" sz="2000" b="1" dirty="0">
                <a:solidFill>
                  <a:schemeClr val="bg1"/>
                </a:solidFill>
                <a:latin typeface="Encode Sans Semi Expanded" panose="00000505000000000000" pitchFamily="2" charset="0"/>
              </a:rPr>
              <a:t>9-18</a:t>
            </a:r>
          </a:p>
          <a:p>
            <a:endParaRPr lang="it-IT" sz="2000" dirty="0">
              <a:solidFill>
                <a:schemeClr val="bg1"/>
              </a:solidFill>
              <a:latin typeface="Encode Sans Semi Expanded" panose="00000505000000000000" pitchFamily="2" charset="0"/>
            </a:endParaRPr>
          </a:p>
          <a:p>
            <a:r>
              <a:rPr lang="it-IT" baseline="30000" dirty="0">
                <a:solidFill>
                  <a:schemeClr val="bg1"/>
                </a:solidFill>
                <a:latin typeface="Encode Sans Semi Expanded" panose="00000505000000000000" pitchFamily="2" charset="0"/>
              </a:rPr>
              <a:t>9</a:t>
            </a:r>
            <a:r>
              <a:rPr lang="it-IT" dirty="0">
                <a:solidFill>
                  <a:schemeClr val="bg1"/>
                </a:solidFill>
                <a:latin typeface="Encode Sans Semi Expanded" panose="00000505000000000000" pitchFamily="2" charset="0"/>
              </a:rPr>
              <a:t>Là entrò in una caverna per passarvi la notte,</a:t>
            </a:r>
          </a:p>
          <a:p>
            <a:r>
              <a:rPr lang="it-IT" dirty="0">
                <a:solidFill>
                  <a:schemeClr val="bg1"/>
                </a:solidFill>
                <a:latin typeface="Encode Sans Semi Expanded" panose="00000505000000000000" pitchFamily="2" charset="0"/>
              </a:rPr>
              <a:t> </a:t>
            </a:r>
          </a:p>
          <a:p>
            <a:r>
              <a:rPr lang="it-IT" i="1" dirty="0">
                <a:solidFill>
                  <a:srgbClr val="FF0000"/>
                </a:solidFill>
                <a:highlight>
                  <a:srgbClr val="FFFF00"/>
                </a:highlight>
                <a:latin typeface="Encode Sans Semi Expanded" panose="00000505000000000000" pitchFamily="2" charset="0"/>
              </a:rPr>
              <a:t>quand’ecco gli fu rivolta </a:t>
            </a:r>
            <a:r>
              <a:rPr lang="it-IT" b="1" i="1" dirty="0">
                <a:solidFill>
                  <a:srgbClr val="FF0000"/>
                </a:solidFill>
                <a:highlight>
                  <a:srgbClr val="FFFF00"/>
                </a:highlight>
                <a:latin typeface="Encode Sans Semi Expanded" panose="00000505000000000000" pitchFamily="2" charset="0"/>
              </a:rPr>
              <a:t>la parola</a:t>
            </a:r>
            <a:r>
              <a:rPr lang="it-IT" i="1" dirty="0">
                <a:solidFill>
                  <a:srgbClr val="FF0000"/>
                </a:solidFill>
                <a:highlight>
                  <a:srgbClr val="FFFF00"/>
                </a:highlight>
                <a:latin typeface="Encode Sans Semi Expanded" panose="00000505000000000000" pitchFamily="2" charset="0"/>
              </a:rPr>
              <a:t> del Signore </a:t>
            </a:r>
            <a:r>
              <a:rPr lang="it-IT" i="1" dirty="0">
                <a:solidFill>
                  <a:schemeClr val="bg1"/>
                </a:solidFill>
                <a:latin typeface="Encode Sans Semi Expanded" panose="00000505000000000000" pitchFamily="2" charset="0"/>
              </a:rPr>
              <a:t>in questi termini: «Che cosa fai qui, Elia?». </a:t>
            </a:r>
            <a:r>
              <a:rPr lang="it-IT" i="1" baseline="30000" dirty="0">
                <a:solidFill>
                  <a:schemeClr val="bg1"/>
                </a:solidFill>
                <a:latin typeface="Encode Sans Semi Expanded" panose="00000505000000000000" pitchFamily="2" charset="0"/>
              </a:rPr>
              <a:t>10</a:t>
            </a:r>
            <a:r>
              <a:rPr lang="it-IT" i="1" dirty="0">
                <a:solidFill>
                  <a:schemeClr val="bg1"/>
                </a:solidFill>
                <a:latin typeface="Encode Sans Semi Expanded" panose="00000505000000000000" pitchFamily="2" charset="0"/>
              </a:rPr>
              <a:t>Egli rispose: «Sono pieno di zelo per il Signore, Dio degli eserciti, poiché gli Israeliti hanno abbandonato la tua alleanza, hanno demolito i tuoi altari, hanno ucciso di spada i tuoi profeti. Sono rimasto solo ed essi cercano di togliermi la vita».</a:t>
            </a:r>
            <a:endParaRPr lang="it-IT" dirty="0">
              <a:solidFill>
                <a:schemeClr val="bg1"/>
              </a:solidFill>
              <a:latin typeface="Encode Sans Semi Expanded" panose="00000505000000000000" pitchFamily="2" charset="0"/>
            </a:endParaRPr>
          </a:p>
          <a:p>
            <a:r>
              <a:rPr lang="it-IT" dirty="0">
                <a:solidFill>
                  <a:schemeClr val="bg1"/>
                </a:solidFill>
                <a:latin typeface="Encode Sans Semi Expanded" panose="00000505000000000000" pitchFamily="2" charset="0"/>
              </a:rPr>
              <a:t> </a:t>
            </a:r>
          </a:p>
          <a:p>
            <a:r>
              <a:rPr lang="it-IT" baseline="30000" dirty="0">
                <a:solidFill>
                  <a:schemeClr val="bg1"/>
                </a:solidFill>
                <a:latin typeface="Encode Sans Semi Expanded" panose="00000505000000000000" pitchFamily="2" charset="0"/>
              </a:rPr>
              <a:t>	11</a:t>
            </a:r>
            <a:r>
              <a:rPr lang="it-IT" dirty="0">
                <a:solidFill>
                  <a:schemeClr val="bg1"/>
                </a:solidFill>
                <a:latin typeface="Encode Sans Semi Expanded" panose="00000505000000000000" pitchFamily="2" charset="0"/>
              </a:rPr>
              <a:t>Gli disse: «Esci e férmati sul monte alla presenza del Signore». Ed ecco che il Signore passò. Ci fu un 	vento impetuoso e gagliardo da spaccare i monti e spezzare le rocce davanti al Signore, ma il 		Signore non era nel vento. Dopo il vento, un terremoto, ma il Signore non era nel terremoto. </a:t>
            </a:r>
            <a:r>
              <a:rPr lang="it-IT" baseline="30000" dirty="0">
                <a:solidFill>
                  <a:schemeClr val="bg1"/>
                </a:solidFill>
                <a:latin typeface="Encode Sans Semi Expanded" panose="00000505000000000000" pitchFamily="2" charset="0"/>
              </a:rPr>
              <a:t>12</a:t>
            </a:r>
            <a:r>
              <a:rPr lang="it-IT" dirty="0">
                <a:solidFill>
                  <a:schemeClr val="bg1"/>
                </a:solidFill>
                <a:latin typeface="Encode Sans Semi Expanded" panose="00000505000000000000" pitchFamily="2" charset="0"/>
              </a:rPr>
              <a:t>Dopo 	il terremoto, un fuoco, ma il Signore non era nel fuoco. </a:t>
            </a:r>
          </a:p>
          <a:p>
            <a:pPr algn="ctr"/>
            <a:r>
              <a:rPr lang="it-IT" sz="2400" dirty="0">
                <a:solidFill>
                  <a:schemeClr val="bg1"/>
                </a:solidFill>
                <a:latin typeface="Encode Sans Semi Expanded" panose="00000505000000000000" pitchFamily="2" charset="0"/>
              </a:rPr>
              <a:t>Dopo il fuoco, </a:t>
            </a:r>
            <a:r>
              <a:rPr lang="it-IT" sz="2400" b="1" dirty="0">
                <a:solidFill>
                  <a:schemeClr val="bg1"/>
                </a:solidFill>
                <a:latin typeface="Encode Sans Semi Expanded" panose="00000505000000000000" pitchFamily="2" charset="0"/>
              </a:rPr>
              <a:t>il sussurro di una brezza leggera</a:t>
            </a:r>
            <a:endParaRPr lang="it-IT" sz="2400" dirty="0">
              <a:solidFill>
                <a:schemeClr val="bg1"/>
              </a:solidFill>
              <a:latin typeface="Encode Sans Semi Expanded" panose="00000505000000000000" pitchFamily="2" charset="0"/>
            </a:endParaRPr>
          </a:p>
          <a:p>
            <a:pPr algn="ctr"/>
            <a:r>
              <a:rPr lang="it-IT" sz="2400" dirty="0">
                <a:solidFill>
                  <a:schemeClr val="bg1"/>
                </a:solidFill>
                <a:latin typeface="Encode Sans Semi Expanded" panose="00000505000000000000" pitchFamily="2" charset="0"/>
              </a:rPr>
              <a:t>[</a:t>
            </a:r>
            <a:r>
              <a:rPr lang="it-IT" sz="2400" b="1" dirty="0">
                <a:solidFill>
                  <a:schemeClr val="bg1"/>
                </a:solidFill>
                <a:latin typeface="Encode Sans Semi Expanded" panose="00000505000000000000" pitchFamily="2" charset="0"/>
              </a:rPr>
              <a:t>«una voce tenue di silenzio»].</a:t>
            </a:r>
            <a:endParaRPr lang="it-IT" sz="2400" dirty="0">
              <a:solidFill>
                <a:schemeClr val="bg1"/>
              </a:solidFill>
              <a:latin typeface="Encode Sans Semi Expanded" panose="00000505000000000000" pitchFamily="2" charset="0"/>
            </a:endParaRPr>
          </a:p>
          <a:p>
            <a:pPr algn="ctr"/>
            <a:r>
              <a:rPr lang="it-IT" dirty="0">
                <a:solidFill>
                  <a:schemeClr val="bg1"/>
                </a:solidFill>
                <a:latin typeface="Encode Sans Semi Expanded" panose="00000505000000000000" pitchFamily="2" charset="0"/>
              </a:rPr>
              <a:t> </a:t>
            </a:r>
          </a:p>
          <a:p>
            <a:r>
              <a:rPr lang="it-IT" baseline="30000" dirty="0">
                <a:solidFill>
                  <a:schemeClr val="bg1"/>
                </a:solidFill>
                <a:latin typeface="Encode Sans Semi Expanded" panose="00000505000000000000" pitchFamily="2" charset="0"/>
              </a:rPr>
              <a:t>13</a:t>
            </a:r>
            <a:r>
              <a:rPr lang="it-IT" dirty="0">
                <a:solidFill>
                  <a:schemeClr val="bg1"/>
                </a:solidFill>
                <a:latin typeface="Encode Sans Semi Expanded" panose="00000505000000000000" pitchFamily="2" charset="0"/>
              </a:rPr>
              <a:t>Come l’udì, Elia si coprì il volto con il mantello, uscì e si fermò all'ingresso della caverna.</a:t>
            </a:r>
          </a:p>
          <a:p>
            <a:r>
              <a:rPr lang="it-IT" dirty="0">
                <a:solidFill>
                  <a:schemeClr val="bg1"/>
                </a:solidFill>
                <a:latin typeface="Encode Sans Semi Expanded" panose="00000505000000000000" pitchFamily="2" charset="0"/>
              </a:rPr>
              <a:t> </a:t>
            </a:r>
          </a:p>
          <a:p>
            <a:r>
              <a:rPr lang="it-IT" sz="2000" i="1" dirty="0">
                <a:solidFill>
                  <a:srgbClr val="FF0000"/>
                </a:solidFill>
                <a:highlight>
                  <a:srgbClr val="FFFF00"/>
                </a:highlight>
                <a:latin typeface="Encode Sans Semi Expanded" panose="00000505000000000000" pitchFamily="2" charset="0"/>
              </a:rPr>
              <a:t>Ed ecco, venne a lui </a:t>
            </a:r>
            <a:r>
              <a:rPr lang="it-IT" sz="2000" b="1" i="1" dirty="0">
                <a:solidFill>
                  <a:srgbClr val="FF0000"/>
                </a:solidFill>
                <a:highlight>
                  <a:srgbClr val="FFFF00"/>
                </a:highlight>
                <a:latin typeface="Encode Sans Semi Expanded" panose="00000505000000000000" pitchFamily="2" charset="0"/>
              </a:rPr>
              <a:t>una voce</a:t>
            </a:r>
            <a:r>
              <a:rPr lang="it-IT" sz="2000" i="1" dirty="0">
                <a:solidFill>
                  <a:srgbClr val="FF0000"/>
                </a:solidFill>
                <a:highlight>
                  <a:srgbClr val="FFFF00"/>
                </a:highlight>
                <a:latin typeface="Encode Sans Semi Expanded" panose="00000505000000000000" pitchFamily="2" charset="0"/>
              </a:rPr>
              <a:t> che gli diceva: </a:t>
            </a:r>
            <a:r>
              <a:rPr lang="it-IT" i="1" dirty="0">
                <a:solidFill>
                  <a:schemeClr val="bg1"/>
                </a:solidFill>
                <a:latin typeface="Encode Sans Semi Expanded" panose="00000505000000000000" pitchFamily="2" charset="0"/>
              </a:rPr>
              <a:t>«Che cosa fai qui, Elia?». </a:t>
            </a:r>
            <a:r>
              <a:rPr lang="it-IT" i="1" baseline="30000" dirty="0">
                <a:solidFill>
                  <a:schemeClr val="bg1"/>
                </a:solidFill>
                <a:latin typeface="Encode Sans Semi Expanded" panose="00000505000000000000" pitchFamily="2" charset="0"/>
              </a:rPr>
              <a:t>14</a:t>
            </a:r>
            <a:r>
              <a:rPr lang="it-IT" i="1" dirty="0">
                <a:solidFill>
                  <a:schemeClr val="bg1"/>
                </a:solidFill>
                <a:latin typeface="Encode Sans Semi Expanded" panose="00000505000000000000" pitchFamily="2" charset="0"/>
              </a:rPr>
              <a:t>Egli rispose: «Sono pieno di zelo per il Signore, Dio degli eserciti, poiché gli Israeliti hanno abbandonato la tua alleanza, hanno demolito i tuoi altari, hanno ucciso di spada i tuoi profeti. Sono rimasto solo ed essi cercano di togliermi la vita». </a:t>
            </a:r>
            <a:endParaRPr lang="it-IT" dirty="0">
              <a:solidFill>
                <a:schemeClr val="bg1"/>
              </a:solidFill>
              <a:latin typeface="Encode Sans Semi Expanded" panose="00000505000000000000" pitchFamily="2" charset="0"/>
            </a:endParaRPr>
          </a:p>
          <a:p>
            <a:pPr algn="just">
              <a:spcAft>
                <a:spcPts val="800"/>
              </a:spcAft>
            </a:pPr>
            <a:endParaRPr lang="it-IT" sz="36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317483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754C32-4844-0CC1-353D-D4D4D18D8A71}"/>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7DAD0A5-F6AF-B756-30F4-F11D0D535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505A20B-9B12-CBEA-847D-815C9DBB1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D14C4D2-3883-1F91-843D-5E1FD7AF5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14592C7-2BFE-07F4-E7C5-C97EB987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0E9A5B9-1084-8AD1-E024-FCE6F4BEC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E07F73C-06B2-6164-0C4E-8593FF467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6730312-5015-4DBB-83F6-E6E4D0B9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D53DE84-B920-ED55-A6F8-69BB3ACBA275}"/>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42E6DE6-143C-1929-C14F-2F0F6A50D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57AA42A4-3B7F-DA3E-BAE7-98107B6CADEB}"/>
              </a:ext>
            </a:extLst>
          </p:cNvPr>
          <p:cNvSpPr txBox="1"/>
          <p:nvPr/>
        </p:nvSpPr>
        <p:spPr>
          <a:xfrm>
            <a:off x="138995" y="399626"/>
            <a:ext cx="11772269" cy="5365571"/>
          </a:xfrm>
          <a:prstGeom prst="rect">
            <a:avLst/>
          </a:prstGeom>
          <a:noFill/>
        </p:spPr>
        <p:txBody>
          <a:bodyPr wrap="square">
            <a:spAutoFit/>
          </a:bodyPr>
          <a:lstStyle/>
          <a:p>
            <a:pPr algn="just">
              <a:spcAft>
                <a:spcPts val="800"/>
              </a:spcAft>
            </a:pPr>
            <a:r>
              <a:rPr lang="it-IT" sz="3200" dirty="0">
                <a:solidFill>
                  <a:schemeClr val="bg1"/>
                </a:solidFill>
                <a:latin typeface="Encode Sans Semi Expanded" panose="00000505000000000000" pitchFamily="2" charset="0"/>
              </a:rPr>
              <a:t>Innanzitutto, la conseguenza che Elia fa di una rinnovata conoscenza del Signore è che ci sarà un profeta al suo posto, Eliseo (“Dio è salvezza), figlio di Safat (che ha la radice del verbo “giudicare”), proveniente da Abel-</a:t>
            </a:r>
            <a:r>
              <a:rPr lang="it-IT" sz="3200" dirty="0" err="1">
                <a:solidFill>
                  <a:schemeClr val="bg1"/>
                </a:solidFill>
                <a:latin typeface="Encode Sans Semi Expanded" panose="00000505000000000000" pitchFamily="2" charset="0"/>
              </a:rPr>
              <a:t>Mecolà</a:t>
            </a:r>
            <a:r>
              <a:rPr lang="it-IT" sz="3200" dirty="0">
                <a:solidFill>
                  <a:schemeClr val="bg1"/>
                </a:solidFill>
                <a:latin typeface="Encode Sans Semi Expanded" panose="00000505000000000000" pitchFamily="2" charset="0"/>
              </a:rPr>
              <a:t> (dove il Signore aveva fatto fuggire i Madianiti senza che Gedeone usasse la spada, cfr. </a:t>
            </a:r>
            <a:r>
              <a:rPr lang="it-IT" sz="3200" i="1" dirty="0" err="1">
                <a:solidFill>
                  <a:schemeClr val="bg1"/>
                </a:solidFill>
                <a:latin typeface="Encode Sans Semi Expanded" panose="00000505000000000000" pitchFamily="2" charset="0"/>
              </a:rPr>
              <a:t>Gdc</a:t>
            </a:r>
            <a:r>
              <a:rPr lang="it-IT" sz="3200" i="1" dirty="0">
                <a:solidFill>
                  <a:schemeClr val="bg1"/>
                </a:solidFill>
                <a:latin typeface="Encode Sans Semi Expanded" panose="00000505000000000000" pitchFamily="2" charset="0"/>
              </a:rPr>
              <a:t> </a:t>
            </a:r>
            <a:r>
              <a:rPr lang="it-IT" sz="3200" dirty="0">
                <a:solidFill>
                  <a:schemeClr val="bg1"/>
                </a:solidFill>
                <a:latin typeface="Encode Sans Semi Expanded" panose="00000505000000000000" pitchFamily="2" charset="0"/>
              </a:rPr>
              <a:t>7,16-22). </a:t>
            </a:r>
          </a:p>
          <a:p>
            <a:pPr algn="just">
              <a:spcAft>
                <a:spcPts val="800"/>
              </a:spcAft>
            </a:pPr>
            <a:r>
              <a:rPr lang="it-IT" sz="3600" b="1" dirty="0">
                <a:solidFill>
                  <a:schemeClr val="bg1"/>
                </a:solidFill>
                <a:latin typeface="Encode Sans Semi Expanded" panose="00000505000000000000" pitchFamily="2" charset="0"/>
              </a:rPr>
              <a:t>La scoperta del Signore dalla «voce tenue di silenzio» è insieme presa di coscienza che lui sarà profeta del Signore in un progressivo ritirarsi, appunto, entrando sempre di più nel “silenzio”.</a:t>
            </a:r>
            <a:endParaRPr lang="it-IT" sz="60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64286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0EE29-76C2-A485-3BF4-0104968670FE}"/>
            </a:ext>
          </a:extLst>
        </p:cNvPr>
        <p:cNvGrpSpPr/>
        <p:nvPr/>
      </p:nvGrpSpPr>
      <p:grpSpPr>
        <a:xfrm>
          <a:off x="0" y="0"/>
          <a:ext cx="0" cy="0"/>
          <a:chOff x="0" y="0"/>
          <a:chExt cx="0" cy="0"/>
        </a:xfrm>
      </p:grpSpPr>
      <p:pic>
        <p:nvPicPr>
          <p:cNvPr id="11" name="Immagine 10" descr="Immagine che contiene testo, mappa, atlante, Carattere&#10;&#10;Il contenuto generato dall'IA potrebbe non essere corretto.">
            <a:extLst>
              <a:ext uri="{FF2B5EF4-FFF2-40B4-BE49-F238E27FC236}">
                <a16:creationId xmlns:a16="http://schemas.microsoft.com/office/drawing/2014/main" id="{6488B6DE-862B-90ED-B1C2-90D01B76A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0" y="235374"/>
            <a:ext cx="10414000" cy="6387253"/>
          </a:xfrm>
          <a:prstGeom prst="rect">
            <a:avLst/>
          </a:prstGeom>
        </p:spPr>
      </p:pic>
    </p:spTree>
    <p:extLst>
      <p:ext uri="{BB962C8B-B14F-4D97-AF65-F5344CB8AC3E}">
        <p14:creationId xmlns:p14="http://schemas.microsoft.com/office/powerpoint/2010/main" val="1012034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43242-6496-E26D-E92F-E08C8DEED11E}"/>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10389325-9835-733D-292C-7A4B816E7F03}"/>
              </a:ext>
            </a:extLst>
          </p:cNvPr>
          <p:cNvSpPr txBox="1"/>
          <p:nvPr/>
        </p:nvSpPr>
        <p:spPr>
          <a:xfrm>
            <a:off x="558800" y="83539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4" name="CasellaDiTesto 3">
            <a:extLst>
              <a:ext uri="{FF2B5EF4-FFF2-40B4-BE49-F238E27FC236}">
                <a16:creationId xmlns:a16="http://schemas.microsoft.com/office/drawing/2014/main" id="{35781AA8-D757-B515-AED0-859E5F2E9C33}"/>
              </a:ext>
            </a:extLst>
          </p:cNvPr>
          <p:cNvSpPr txBox="1"/>
          <p:nvPr/>
        </p:nvSpPr>
        <p:spPr>
          <a:xfrm>
            <a:off x="558800" y="260831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3</a:t>
            </a:r>
          </a:p>
        </p:txBody>
      </p:sp>
      <p:sp>
        <p:nvSpPr>
          <p:cNvPr id="5" name="CasellaDiTesto 4">
            <a:extLst>
              <a:ext uri="{FF2B5EF4-FFF2-40B4-BE49-F238E27FC236}">
                <a16:creationId xmlns:a16="http://schemas.microsoft.com/office/drawing/2014/main" id="{1239F709-95CB-9920-1414-4A37ED06E712}"/>
              </a:ext>
            </a:extLst>
          </p:cNvPr>
          <p:cNvSpPr txBox="1"/>
          <p:nvPr/>
        </p:nvSpPr>
        <p:spPr>
          <a:xfrm>
            <a:off x="558800" y="43355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4</a:t>
            </a:r>
          </a:p>
        </p:txBody>
      </p:sp>
      <p:sp>
        <p:nvSpPr>
          <p:cNvPr id="6" name="CasellaDiTesto 5">
            <a:extLst>
              <a:ext uri="{FF2B5EF4-FFF2-40B4-BE49-F238E27FC236}">
                <a16:creationId xmlns:a16="http://schemas.microsoft.com/office/drawing/2014/main" id="{4CEF48BE-3B33-668F-7A14-426A58EF83DB}"/>
              </a:ext>
            </a:extLst>
          </p:cNvPr>
          <p:cNvSpPr txBox="1"/>
          <p:nvPr/>
        </p:nvSpPr>
        <p:spPr>
          <a:xfrm>
            <a:off x="558800" y="60627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FB922375-4845-A3E4-7C2F-D4486EB87CC6}"/>
              </a:ext>
            </a:extLst>
          </p:cNvPr>
          <p:cNvSpPr txBox="1"/>
          <p:nvPr/>
        </p:nvSpPr>
        <p:spPr>
          <a:xfrm>
            <a:off x="558800" y="77899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5FF3F1FE-13D3-7719-F3AE-653E397EAE95}"/>
              </a:ext>
            </a:extLst>
          </p:cNvPr>
          <p:cNvSpPr txBox="1"/>
          <p:nvPr/>
        </p:nvSpPr>
        <p:spPr>
          <a:xfrm>
            <a:off x="548640" y="-891808"/>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37D5691B-41AF-ACA6-827D-8820CB38D94A}"/>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5D1AC128-29F9-B987-921A-194091D6A486}"/>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5B851435-03EF-3B41-F10F-6C8076646E52}"/>
              </a:ext>
            </a:extLst>
          </p:cNvPr>
          <p:cNvSpPr txBox="1"/>
          <p:nvPr/>
        </p:nvSpPr>
        <p:spPr>
          <a:xfrm>
            <a:off x="1849120" y="-2532061"/>
            <a:ext cx="268224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Divisione del Regno:</a:t>
            </a:r>
          </a:p>
        </p:txBody>
      </p:sp>
      <p:sp>
        <p:nvSpPr>
          <p:cNvPr id="12" name="CasellaDiTesto 11">
            <a:extLst>
              <a:ext uri="{FF2B5EF4-FFF2-40B4-BE49-F238E27FC236}">
                <a16:creationId xmlns:a16="http://schemas.microsoft.com/office/drawing/2014/main" id="{70AAF14A-21C5-7812-2734-94D09C53FF47}"/>
              </a:ext>
            </a:extLst>
          </p:cNvPr>
          <p:cNvSpPr txBox="1"/>
          <p:nvPr/>
        </p:nvSpPr>
        <p:spPr>
          <a:xfrm>
            <a:off x="4556760" y="-2886004"/>
            <a:ext cx="6863080" cy="1107996"/>
          </a:xfrm>
          <a:prstGeom prst="rect">
            <a:avLst/>
          </a:prstGeom>
          <a:noFill/>
        </p:spPr>
        <p:txBody>
          <a:bodyPr wrap="square">
            <a:spAutoFit/>
          </a:bodyPr>
          <a:lstStyle/>
          <a:p>
            <a:r>
              <a:rPr lang="it-IT" sz="1600" dirty="0">
                <a:latin typeface="Encode Sans Semi Expanded Light" panose="00000405000000000000" pitchFamily="2" charset="0"/>
              </a:rPr>
              <a:t>→ Regno di Israele (Nord: </a:t>
            </a:r>
            <a:r>
              <a:rPr lang="it-IT" sz="1600" dirty="0" err="1">
                <a:latin typeface="Encode Sans Semi Expanded Light" panose="00000405000000000000" pitchFamily="2" charset="0"/>
              </a:rPr>
              <a:t>Tirsa</a:t>
            </a:r>
            <a:r>
              <a:rPr lang="it-IT" sz="1600" dirty="0">
                <a:latin typeface="Encode Sans Semi Expanded Light" panose="00000405000000000000" pitchFamily="2" charset="0"/>
              </a:rPr>
              <a:t>, poi Samaria): </a:t>
            </a:r>
            <a:r>
              <a:rPr lang="it-IT" sz="1600" dirty="0" err="1">
                <a:latin typeface="Encode Sans Semi Expanded Light" panose="00000405000000000000" pitchFamily="2" charset="0"/>
              </a:rPr>
              <a:t>Geroboamo</a:t>
            </a:r>
            <a:r>
              <a:rPr lang="it-IT" sz="1600" dirty="0">
                <a:latin typeface="Encode Sans Semi Expanded Light" panose="00000405000000000000" pitchFamily="2" charset="0"/>
              </a:rPr>
              <a:t> (serie di Re …)</a:t>
            </a:r>
          </a:p>
          <a:p>
            <a:endParaRPr lang="it-IT" sz="1600" dirty="0">
              <a:latin typeface="Encode Sans Semi Expanded Light" panose="00000405000000000000" pitchFamily="2" charset="0"/>
            </a:endParaRPr>
          </a:p>
          <a:p>
            <a:endParaRPr lang="it-IT" sz="1600" dirty="0">
              <a:latin typeface="Encode Sans Semi Expanded Light" panose="00000405000000000000" pitchFamily="2" charset="0"/>
            </a:endParaRPr>
          </a:p>
          <a:p>
            <a:r>
              <a:rPr lang="it-IT" sz="1600" dirty="0">
                <a:latin typeface="Encode Sans Semi Expanded Light" panose="00000405000000000000" pitchFamily="2" charset="0"/>
              </a:rPr>
              <a:t>→ Regno di Giuda (Sud: Gerusalemme): Roboamo (serie di Re …)</a:t>
            </a:r>
          </a:p>
        </p:txBody>
      </p:sp>
      <p:sp>
        <p:nvSpPr>
          <p:cNvPr id="18" name="CasellaDiTesto 17">
            <a:extLst>
              <a:ext uri="{FF2B5EF4-FFF2-40B4-BE49-F238E27FC236}">
                <a16:creationId xmlns:a16="http://schemas.microsoft.com/office/drawing/2014/main" id="{9392EA4C-9DF7-A7F0-B800-BA96F3246BB5}"/>
              </a:ext>
            </a:extLst>
          </p:cNvPr>
          <p:cNvSpPr txBox="1"/>
          <p:nvPr/>
        </p:nvSpPr>
        <p:spPr>
          <a:xfrm>
            <a:off x="1849120" y="2678324"/>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19" name="CasellaDiTesto 18">
            <a:extLst>
              <a:ext uri="{FF2B5EF4-FFF2-40B4-BE49-F238E27FC236}">
                <a16:creationId xmlns:a16="http://schemas.microsoft.com/office/drawing/2014/main" id="{CC2B2982-7BDD-DC48-C272-0E7AA976D3ED}"/>
              </a:ext>
            </a:extLst>
          </p:cNvPr>
          <p:cNvSpPr txBox="1"/>
          <p:nvPr/>
        </p:nvSpPr>
        <p:spPr>
          <a:xfrm>
            <a:off x="8920480" y="3216933"/>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Tree>
    <p:extLst>
      <p:ext uri="{BB962C8B-B14F-4D97-AF65-F5344CB8AC3E}">
        <p14:creationId xmlns:p14="http://schemas.microsoft.com/office/powerpoint/2010/main" val="261851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53C42-3E56-E342-59E8-30D58755F670}"/>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97E8D75C-02AE-A010-9D56-672A67CE9EC2}"/>
              </a:ext>
            </a:extLst>
          </p:cNvPr>
          <p:cNvSpPr txBox="1"/>
          <p:nvPr/>
        </p:nvSpPr>
        <p:spPr>
          <a:xfrm>
            <a:off x="558800" y="82523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198F18C3-8E74-D05F-3BEC-13196686B889}"/>
              </a:ext>
            </a:extLst>
          </p:cNvPr>
          <p:cNvSpPr txBox="1"/>
          <p:nvPr/>
        </p:nvSpPr>
        <p:spPr>
          <a:xfrm>
            <a:off x="548640" y="-9299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5" name="CasellaDiTesto 4">
            <a:extLst>
              <a:ext uri="{FF2B5EF4-FFF2-40B4-BE49-F238E27FC236}">
                <a16:creationId xmlns:a16="http://schemas.microsoft.com/office/drawing/2014/main" id="{3837B481-7EF5-5BDF-0158-773ABA79E21A}"/>
              </a:ext>
            </a:extLst>
          </p:cNvPr>
          <p:cNvSpPr txBox="1"/>
          <p:nvPr/>
        </p:nvSpPr>
        <p:spPr>
          <a:xfrm>
            <a:off x="558800" y="255243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4</a:t>
            </a:r>
          </a:p>
        </p:txBody>
      </p:sp>
      <p:sp>
        <p:nvSpPr>
          <p:cNvPr id="6" name="CasellaDiTesto 5">
            <a:extLst>
              <a:ext uri="{FF2B5EF4-FFF2-40B4-BE49-F238E27FC236}">
                <a16:creationId xmlns:a16="http://schemas.microsoft.com/office/drawing/2014/main" id="{56B67A2B-A0D5-09AA-8461-C605C770F98F}"/>
              </a:ext>
            </a:extLst>
          </p:cNvPr>
          <p:cNvSpPr txBox="1"/>
          <p:nvPr/>
        </p:nvSpPr>
        <p:spPr>
          <a:xfrm>
            <a:off x="558800" y="42796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CABC7902-0C9F-854D-5FBC-0660BD9CF919}"/>
              </a:ext>
            </a:extLst>
          </p:cNvPr>
          <p:cNvSpPr txBox="1"/>
          <p:nvPr/>
        </p:nvSpPr>
        <p:spPr>
          <a:xfrm>
            <a:off x="558800" y="60068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D3E2D662-AE95-48D7-8FF2-C1CEA2C12DA2}"/>
              </a:ext>
            </a:extLst>
          </p:cNvPr>
          <p:cNvSpPr txBox="1"/>
          <p:nvPr/>
        </p:nvSpPr>
        <p:spPr>
          <a:xfrm>
            <a:off x="538480" y="-26571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350E0987-FE96-35B4-3CBA-8EA620DFC065}"/>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9F88292E-FAA2-4392-746F-7096902FC018}"/>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C5ABFC8F-6F91-BC71-2D56-EBE854010F90}"/>
              </a:ext>
            </a:extLst>
          </p:cNvPr>
          <p:cNvSpPr txBox="1"/>
          <p:nvPr/>
        </p:nvSpPr>
        <p:spPr>
          <a:xfrm>
            <a:off x="1849120" y="-2076556"/>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22" name="CasellaDiTesto 21">
            <a:extLst>
              <a:ext uri="{FF2B5EF4-FFF2-40B4-BE49-F238E27FC236}">
                <a16:creationId xmlns:a16="http://schemas.microsoft.com/office/drawing/2014/main" id="{4AE36023-4BD2-2705-038D-5FD0123A33A5}"/>
              </a:ext>
            </a:extLst>
          </p:cNvPr>
          <p:cNvSpPr txBox="1"/>
          <p:nvPr/>
        </p:nvSpPr>
        <p:spPr>
          <a:xfrm>
            <a:off x="8920480" y="-1537947"/>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
        <p:nvSpPr>
          <p:cNvPr id="23" name="CasellaDiTesto 22">
            <a:extLst>
              <a:ext uri="{FF2B5EF4-FFF2-40B4-BE49-F238E27FC236}">
                <a16:creationId xmlns:a16="http://schemas.microsoft.com/office/drawing/2014/main" id="{B4B5B7ED-08FD-42E7-DDA7-55D20ED71412}"/>
              </a:ext>
            </a:extLst>
          </p:cNvPr>
          <p:cNvSpPr txBox="1"/>
          <p:nvPr/>
        </p:nvSpPr>
        <p:spPr>
          <a:xfrm>
            <a:off x="1838960" y="3105834"/>
            <a:ext cx="9580880" cy="369332"/>
          </a:xfrm>
          <a:prstGeom prst="rect">
            <a:avLst/>
          </a:prstGeom>
          <a:noFill/>
        </p:spPr>
        <p:txBody>
          <a:bodyPr wrap="square" rtlCol="0">
            <a:spAutoFit/>
          </a:bodyPr>
          <a:lstStyle/>
          <a:p>
            <a:r>
              <a:rPr lang="it-IT" dirty="0">
                <a:latin typeface="Encode Sans Semi Expanded Light" panose="00000405000000000000" pitchFamily="2" charset="0"/>
              </a:rPr>
              <a:t>538 Ciro (Persiani) → </a:t>
            </a:r>
            <a:r>
              <a:rPr lang="it-IT" dirty="0">
                <a:highlight>
                  <a:srgbClr val="C0C0C0"/>
                </a:highlight>
                <a:latin typeface="Encode Sans Semi Expanded Mediu" panose="00000605000000000000" pitchFamily="2" charset="0"/>
              </a:rPr>
              <a:t>RITORNO DALL’ESILIO</a:t>
            </a:r>
            <a:r>
              <a:rPr lang="it-IT" dirty="0">
                <a:latin typeface="Encode Sans Semi Expanded Light" panose="00000405000000000000" pitchFamily="2" charset="0"/>
              </a:rPr>
              <a:t>: Esdra e Neemia (V/IV a.C.) → </a:t>
            </a:r>
            <a:r>
              <a:rPr lang="it-IT" dirty="0">
                <a:highlight>
                  <a:srgbClr val="C0C0C0"/>
                </a:highlight>
                <a:latin typeface="Encode Sans Semi Expanded Mediu" panose="00000605000000000000" pitchFamily="2" charset="0"/>
              </a:rPr>
              <a:t>2^ Tempio</a:t>
            </a:r>
          </a:p>
        </p:txBody>
      </p:sp>
    </p:spTree>
    <p:extLst>
      <p:ext uri="{BB962C8B-B14F-4D97-AF65-F5344CB8AC3E}">
        <p14:creationId xmlns:p14="http://schemas.microsoft.com/office/powerpoint/2010/main" val="3199201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162D-EE4B-CBB2-6AFB-E5DD100EDFA2}"/>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55B0D930-D177-DA52-378B-F518CE710737}"/>
              </a:ext>
            </a:extLst>
          </p:cNvPr>
          <p:cNvSpPr txBox="1"/>
          <p:nvPr/>
        </p:nvSpPr>
        <p:spPr>
          <a:xfrm>
            <a:off x="558800" y="83539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4</a:t>
            </a:r>
          </a:p>
        </p:txBody>
      </p:sp>
      <p:sp>
        <p:nvSpPr>
          <p:cNvPr id="4" name="CasellaDiTesto 3">
            <a:extLst>
              <a:ext uri="{FF2B5EF4-FFF2-40B4-BE49-F238E27FC236}">
                <a16:creationId xmlns:a16="http://schemas.microsoft.com/office/drawing/2014/main" id="{65B39962-902B-907E-F757-C96A901CB1AF}"/>
              </a:ext>
            </a:extLst>
          </p:cNvPr>
          <p:cNvSpPr txBox="1"/>
          <p:nvPr/>
        </p:nvSpPr>
        <p:spPr>
          <a:xfrm>
            <a:off x="558800" y="-891808"/>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782076C8-B0CE-0A01-94F5-D9C6B586A6E0}"/>
              </a:ext>
            </a:extLst>
          </p:cNvPr>
          <p:cNvSpPr txBox="1"/>
          <p:nvPr/>
        </p:nvSpPr>
        <p:spPr>
          <a:xfrm>
            <a:off x="548640" y="-264700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6" name="CasellaDiTesto 5">
            <a:extLst>
              <a:ext uri="{FF2B5EF4-FFF2-40B4-BE49-F238E27FC236}">
                <a16:creationId xmlns:a16="http://schemas.microsoft.com/office/drawing/2014/main" id="{B305D788-378A-4A07-93DF-D30AD9159DA5}"/>
              </a:ext>
            </a:extLst>
          </p:cNvPr>
          <p:cNvSpPr txBox="1"/>
          <p:nvPr/>
        </p:nvSpPr>
        <p:spPr>
          <a:xfrm>
            <a:off x="558800" y="256259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5</a:t>
            </a:r>
          </a:p>
        </p:txBody>
      </p:sp>
      <p:sp>
        <p:nvSpPr>
          <p:cNvPr id="7" name="CasellaDiTesto 6">
            <a:extLst>
              <a:ext uri="{FF2B5EF4-FFF2-40B4-BE49-F238E27FC236}">
                <a16:creationId xmlns:a16="http://schemas.microsoft.com/office/drawing/2014/main" id="{5B553E10-08C2-FDA0-B1E8-3F45B851A90E}"/>
              </a:ext>
            </a:extLst>
          </p:cNvPr>
          <p:cNvSpPr txBox="1"/>
          <p:nvPr/>
        </p:nvSpPr>
        <p:spPr>
          <a:xfrm>
            <a:off x="558800" y="428979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C9E80ED1-7B26-EA10-A9C7-9E3465041A40}"/>
              </a:ext>
            </a:extLst>
          </p:cNvPr>
          <p:cNvSpPr txBox="1"/>
          <p:nvPr/>
        </p:nvSpPr>
        <p:spPr>
          <a:xfrm>
            <a:off x="538480" y="-437420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3228007E-239A-5329-806F-7B903809A5B1}"/>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31C27299-9D80-22EA-28BF-5A72FFC9D137}"/>
              </a:ext>
            </a:extLst>
          </p:cNvPr>
          <p:cNvSpPr/>
          <p:nvPr/>
        </p:nvSpPr>
        <p:spPr>
          <a:xfrm>
            <a:off x="4556760" y="4509595"/>
            <a:ext cx="735076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id="{8A1D0C0F-D3F8-CEE6-37C4-E62FB26DC148}"/>
              </a:ext>
            </a:extLst>
          </p:cNvPr>
          <p:cNvSpPr txBox="1"/>
          <p:nvPr/>
        </p:nvSpPr>
        <p:spPr>
          <a:xfrm>
            <a:off x="1838960" y="-1222326"/>
            <a:ext cx="9580880" cy="369332"/>
          </a:xfrm>
          <a:prstGeom prst="rect">
            <a:avLst/>
          </a:prstGeom>
          <a:noFill/>
        </p:spPr>
        <p:txBody>
          <a:bodyPr wrap="square" rtlCol="0">
            <a:spAutoFit/>
          </a:bodyPr>
          <a:lstStyle/>
          <a:p>
            <a:r>
              <a:rPr lang="it-IT" dirty="0">
                <a:latin typeface="Encode Sans Semi Expanded Light" panose="00000405000000000000" pitchFamily="2" charset="0"/>
              </a:rPr>
              <a:t>538 Ciro (Persiani) → </a:t>
            </a:r>
            <a:r>
              <a:rPr lang="it-IT" dirty="0">
                <a:highlight>
                  <a:srgbClr val="C0C0C0"/>
                </a:highlight>
                <a:latin typeface="Encode Sans Semi Expanded Mediu" panose="00000605000000000000" pitchFamily="2" charset="0"/>
              </a:rPr>
              <a:t>RITORNO DALL’ESILIO</a:t>
            </a:r>
            <a:r>
              <a:rPr lang="it-IT" dirty="0">
                <a:latin typeface="Encode Sans Semi Expanded Light" panose="00000405000000000000" pitchFamily="2" charset="0"/>
              </a:rPr>
              <a:t>: Esdra e Neemia (V/IV a.C.) → </a:t>
            </a:r>
            <a:r>
              <a:rPr lang="it-IT" dirty="0">
                <a:highlight>
                  <a:srgbClr val="C0C0C0"/>
                </a:highlight>
                <a:latin typeface="Encode Sans Semi Expanded Mediu" panose="00000605000000000000" pitchFamily="2" charset="0"/>
              </a:rPr>
              <a:t>2^ Tempio</a:t>
            </a:r>
          </a:p>
        </p:txBody>
      </p:sp>
      <p:sp>
        <p:nvSpPr>
          <p:cNvPr id="8" name="CasellaDiTesto 7">
            <a:extLst>
              <a:ext uri="{FF2B5EF4-FFF2-40B4-BE49-F238E27FC236}">
                <a16:creationId xmlns:a16="http://schemas.microsoft.com/office/drawing/2014/main" id="{809565DC-FBD6-BA62-D966-E1E2E190DC0E}"/>
              </a:ext>
            </a:extLst>
          </p:cNvPr>
          <p:cNvSpPr txBox="1"/>
          <p:nvPr/>
        </p:nvSpPr>
        <p:spPr>
          <a:xfrm>
            <a:off x="1859280" y="3001471"/>
            <a:ext cx="10068560" cy="369332"/>
          </a:xfrm>
          <a:prstGeom prst="rect">
            <a:avLst/>
          </a:prstGeom>
          <a:noFill/>
        </p:spPr>
        <p:txBody>
          <a:bodyPr wrap="square" rtlCol="0">
            <a:spAutoFit/>
          </a:bodyPr>
          <a:lstStyle/>
          <a:p>
            <a:r>
              <a:rPr lang="it-IT" dirty="0">
                <a:latin typeface="Encode Sans Semi Expanded Light" panose="00000405000000000000" pitchFamily="2" charset="0"/>
              </a:rPr>
              <a:t>Dal V a.C. Dominazione dei grandi imperi → Persiani, Medi, Alessandro Magno, Lagidi, Seleucidi</a:t>
            </a:r>
          </a:p>
        </p:txBody>
      </p:sp>
      <p:sp>
        <p:nvSpPr>
          <p:cNvPr id="9" name="CasellaDiTesto 8">
            <a:extLst>
              <a:ext uri="{FF2B5EF4-FFF2-40B4-BE49-F238E27FC236}">
                <a16:creationId xmlns:a16="http://schemas.microsoft.com/office/drawing/2014/main" id="{DBE89EB6-ABB7-7DAA-BD39-1DA144142CB5}"/>
              </a:ext>
            </a:extLst>
          </p:cNvPr>
          <p:cNvSpPr txBox="1"/>
          <p:nvPr/>
        </p:nvSpPr>
        <p:spPr>
          <a:xfrm>
            <a:off x="1879600" y="3487197"/>
            <a:ext cx="72339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LIBRI SAPIENZIALI (</a:t>
            </a:r>
            <a:r>
              <a:rPr lang="it-IT" dirty="0">
                <a:solidFill>
                  <a:srgbClr val="00B0F0"/>
                </a:solidFill>
                <a:latin typeface="Encode Sans Semi Expanded Mediu" panose="00000605000000000000" pitchFamily="2" charset="0"/>
              </a:rPr>
              <a:t>SCRITTI</a:t>
            </a:r>
            <a:r>
              <a:rPr lang="it-IT" dirty="0">
                <a:solidFill>
                  <a:srgbClr val="0070C0"/>
                </a:solidFill>
                <a:latin typeface="Encode Sans Semi Expanded Mediu" panose="00000605000000000000" pitchFamily="2" charset="0"/>
              </a:rPr>
              <a:t>)</a:t>
            </a:r>
          </a:p>
        </p:txBody>
      </p:sp>
    </p:spTree>
    <p:extLst>
      <p:ext uri="{BB962C8B-B14F-4D97-AF65-F5344CB8AC3E}">
        <p14:creationId xmlns:p14="http://schemas.microsoft.com/office/powerpoint/2010/main" val="2128560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69647-9BB6-0620-2AB7-7A872FCFB98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8D9FD312-376B-76E1-AD6F-CD13A4E145B4}"/>
              </a:ext>
            </a:extLst>
          </p:cNvPr>
          <p:cNvSpPr txBox="1"/>
          <p:nvPr/>
        </p:nvSpPr>
        <p:spPr>
          <a:xfrm>
            <a:off x="579120" y="-911556"/>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4</a:t>
            </a:r>
          </a:p>
        </p:txBody>
      </p:sp>
      <p:sp>
        <p:nvSpPr>
          <p:cNvPr id="4" name="CasellaDiTesto 3">
            <a:extLst>
              <a:ext uri="{FF2B5EF4-FFF2-40B4-BE49-F238E27FC236}">
                <a16:creationId xmlns:a16="http://schemas.microsoft.com/office/drawing/2014/main" id="{DAAAE93C-EDB9-18AD-F698-7C774847D90E}"/>
              </a:ext>
            </a:extLst>
          </p:cNvPr>
          <p:cNvSpPr txBox="1"/>
          <p:nvPr/>
        </p:nvSpPr>
        <p:spPr>
          <a:xfrm>
            <a:off x="579120" y="-2638756"/>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73DE7D55-5A71-F352-2080-7A7490D21EEE}"/>
              </a:ext>
            </a:extLst>
          </p:cNvPr>
          <p:cNvSpPr txBox="1"/>
          <p:nvPr/>
        </p:nvSpPr>
        <p:spPr>
          <a:xfrm>
            <a:off x="568960" y="-439395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7" name="CasellaDiTesto 6">
            <a:extLst>
              <a:ext uri="{FF2B5EF4-FFF2-40B4-BE49-F238E27FC236}">
                <a16:creationId xmlns:a16="http://schemas.microsoft.com/office/drawing/2014/main" id="{4E19F769-1118-78E7-C994-BE16DC10DE88}"/>
              </a:ext>
            </a:extLst>
          </p:cNvPr>
          <p:cNvSpPr txBox="1"/>
          <p:nvPr/>
        </p:nvSpPr>
        <p:spPr>
          <a:xfrm>
            <a:off x="558800" y="256259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6</a:t>
            </a:r>
          </a:p>
        </p:txBody>
      </p:sp>
      <p:sp>
        <p:nvSpPr>
          <p:cNvPr id="6" name="CasellaDiTesto 5">
            <a:extLst>
              <a:ext uri="{FF2B5EF4-FFF2-40B4-BE49-F238E27FC236}">
                <a16:creationId xmlns:a16="http://schemas.microsoft.com/office/drawing/2014/main" id="{E3F2F61B-E6E8-9996-029F-C9E6BAE0C516}"/>
              </a:ext>
            </a:extLst>
          </p:cNvPr>
          <p:cNvSpPr txBox="1"/>
          <p:nvPr/>
        </p:nvSpPr>
        <p:spPr>
          <a:xfrm>
            <a:off x="579120" y="81564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5</a:t>
            </a:r>
          </a:p>
        </p:txBody>
      </p:sp>
      <p:sp>
        <p:nvSpPr>
          <p:cNvPr id="2" name="CasellaDiTesto 1">
            <a:extLst>
              <a:ext uri="{FF2B5EF4-FFF2-40B4-BE49-F238E27FC236}">
                <a16:creationId xmlns:a16="http://schemas.microsoft.com/office/drawing/2014/main" id="{A25C6B38-3E39-D367-F047-827E445B633A}"/>
              </a:ext>
            </a:extLst>
          </p:cNvPr>
          <p:cNvSpPr txBox="1"/>
          <p:nvPr/>
        </p:nvSpPr>
        <p:spPr>
          <a:xfrm>
            <a:off x="558800" y="-612115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908CA2DD-C951-286C-E667-E70730995660}"/>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B6DD31D4-7336-9007-C257-AC2DA9DFE228}"/>
              </a:ext>
            </a:extLst>
          </p:cNvPr>
          <p:cNvSpPr/>
          <p:nvPr/>
        </p:nvSpPr>
        <p:spPr>
          <a:xfrm>
            <a:off x="4556760" y="4509595"/>
            <a:ext cx="735076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30FA6ACE-BC9F-21DB-BC77-E16578E6C9A9}"/>
              </a:ext>
            </a:extLst>
          </p:cNvPr>
          <p:cNvSpPr txBox="1"/>
          <p:nvPr/>
        </p:nvSpPr>
        <p:spPr>
          <a:xfrm>
            <a:off x="1859280" y="-1194609"/>
            <a:ext cx="10068560" cy="369332"/>
          </a:xfrm>
          <a:prstGeom prst="rect">
            <a:avLst/>
          </a:prstGeom>
          <a:noFill/>
        </p:spPr>
        <p:txBody>
          <a:bodyPr wrap="square" rtlCol="0">
            <a:spAutoFit/>
          </a:bodyPr>
          <a:lstStyle/>
          <a:p>
            <a:r>
              <a:rPr lang="it-IT" dirty="0">
                <a:latin typeface="Encode Sans Semi Expanded Light" panose="00000405000000000000" pitchFamily="2" charset="0"/>
              </a:rPr>
              <a:t>Dal V a.C. Dominazione dei grandi imperi → Persiani, Medi, Alessandro Magno, Lagidi, Seleucidi</a:t>
            </a:r>
          </a:p>
        </p:txBody>
      </p:sp>
      <p:sp>
        <p:nvSpPr>
          <p:cNvPr id="9" name="CasellaDiTesto 8">
            <a:extLst>
              <a:ext uri="{FF2B5EF4-FFF2-40B4-BE49-F238E27FC236}">
                <a16:creationId xmlns:a16="http://schemas.microsoft.com/office/drawing/2014/main" id="{B7DFD295-1804-5219-EF24-DE4B266D0648}"/>
              </a:ext>
            </a:extLst>
          </p:cNvPr>
          <p:cNvSpPr txBox="1"/>
          <p:nvPr/>
        </p:nvSpPr>
        <p:spPr>
          <a:xfrm>
            <a:off x="1879600" y="-708883"/>
            <a:ext cx="72339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LIBRI SAPIENZIALI (</a:t>
            </a:r>
            <a:r>
              <a:rPr lang="it-IT" dirty="0">
                <a:solidFill>
                  <a:srgbClr val="00B0F0"/>
                </a:solidFill>
                <a:latin typeface="Encode Sans Semi Expanded Mediu" panose="00000605000000000000" pitchFamily="2" charset="0"/>
              </a:rPr>
              <a:t>SCRITTI</a:t>
            </a:r>
            <a:r>
              <a:rPr lang="it-IT" dirty="0">
                <a:solidFill>
                  <a:srgbClr val="0070C0"/>
                </a:solidFill>
                <a:latin typeface="Encode Sans Semi Expanded Mediu" panose="00000605000000000000" pitchFamily="2" charset="0"/>
              </a:rPr>
              <a:t>)</a:t>
            </a:r>
          </a:p>
        </p:txBody>
      </p:sp>
      <p:sp>
        <p:nvSpPr>
          <p:cNvPr id="11" name="CasellaDiTesto 10">
            <a:extLst>
              <a:ext uri="{FF2B5EF4-FFF2-40B4-BE49-F238E27FC236}">
                <a16:creationId xmlns:a16="http://schemas.microsoft.com/office/drawing/2014/main" id="{E2F66273-8440-C090-AD91-3297A50193C4}"/>
              </a:ext>
            </a:extLst>
          </p:cNvPr>
          <p:cNvSpPr txBox="1"/>
          <p:nvPr/>
        </p:nvSpPr>
        <p:spPr>
          <a:xfrm>
            <a:off x="1997710" y="2562592"/>
            <a:ext cx="9791700" cy="923330"/>
          </a:xfrm>
          <a:prstGeom prst="rect">
            <a:avLst/>
          </a:prstGeom>
          <a:noFill/>
        </p:spPr>
        <p:txBody>
          <a:bodyPr wrap="square">
            <a:spAutoFit/>
          </a:bodyPr>
          <a:lstStyle/>
          <a:p>
            <a:r>
              <a:rPr lang="it-IT" dirty="0">
                <a:latin typeface="Encode Sans Semi Expanded Light" panose="00000405000000000000" pitchFamily="2" charset="0"/>
              </a:rPr>
              <a:t>Dal II a.C. → Maccabei/Asmonei → 6/7 a.C. </a:t>
            </a:r>
            <a:r>
              <a:rPr lang="it-IT" dirty="0">
                <a:highlight>
                  <a:srgbClr val="C0C0C0"/>
                </a:highlight>
                <a:latin typeface="Encode Sans Semi Expanded Mediu" panose="00000605000000000000" pitchFamily="2" charset="0"/>
              </a:rPr>
              <a:t>GESÙ</a:t>
            </a:r>
            <a:r>
              <a:rPr lang="it-IT" dirty="0">
                <a:latin typeface="Encode Sans Semi Expanded Light" panose="00000405000000000000" pitchFamily="2" charset="0"/>
              </a:rPr>
              <a:t> → 70 d.C. distruzione del 2^ Tempio e nel 135 				                          d.C. con Adriano Gerusalemme diventa</a:t>
            </a:r>
          </a:p>
          <a:p>
            <a:r>
              <a:rPr lang="it-IT" dirty="0">
                <a:latin typeface="Encode Sans Semi Expanded Light" panose="00000405000000000000" pitchFamily="2" charset="0"/>
              </a:rPr>
              <a:t>                                                                                        colonia romana.</a:t>
            </a:r>
          </a:p>
        </p:txBody>
      </p:sp>
      <p:sp>
        <p:nvSpPr>
          <p:cNvPr id="12" name="CasellaDiTesto 11">
            <a:extLst>
              <a:ext uri="{FF2B5EF4-FFF2-40B4-BE49-F238E27FC236}">
                <a16:creationId xmlns:a16="http://schemas.microsoft.com/office/drawing/2014/main" id="{A1F5F091-DF1A-68B9-3877-D6A93F73EE8D}"/>
              </a:ext>
            </a:extLst>
          </p:cNvPr>
          <p:cNvSpPr txBox="1"/>
          <p:nvPr/>
        </p:nvSpPr>
        <p:spPr>
          <a:xfrm>
            <a:off x="5046980" y="3824476"/>
            <a:ext cx="6624320" cy="369332"/>
          </a:xfrm>
          <a:prstGeom prst="rect">
            <a:avLst/>
          </a:prstGeom>
          <a:noFill/>
        </p:spPr>
        <p:txBody>
          <a:bodyPr wrap="square">
            <a:spAutoFit/>
          </a:bodyPr>
          <a:lstStyle/>
          <a:p>
            <a:r>
              <a:rPr lang="it-IT" dirty="0">
                <a:solidFill>
                  <a:srgbClr val="0070C0"/>
                </a:solidFill>
                <a:latin typeface="Encode Sans Semi Expanded Mediu" panose="00000605000000000000" pitchFamily="2" charset="0"/>
              </a:rPr>
              <a:t>NUOVO TESTAMENTO (il Vangelo): </a:t>
            </a:r>
            <a:r>
              <a:rPr lang="it-IT" dirty="0">
                <a:highlight>
                  <a:srgbClr val="C0C0C0"/>
                </a:highlight>
                <a:latin typeface="Encode Sans Semi Expanded Mediu" panose="00000605000000000000" pitchFamily="2" charset="0"/>
              </a:rPr>
              <a:t>LA CHIESA fino a noi… </a:t>
            </a:r>
          </a:p>
        </p:txBody>
      </p:sp>
      <p:grpSp>
        <p:nvGrpSpPr>
          <p:cNvPr id="14" name="Gruppo 13">
            <a:extLst>
              <a:ext uri="{FF2B5EF4-FFF2-40B4-BE49-F238E27FC236}">
                <a16:creationId xmlns:a16="http://schemas.microsoft.com/office/drawing/2014/main" id="{178D06DB-4AC0-0567-7245-2B4E604F811F}"/>
              </a:ext>
            </a:extLst>
          </p:cNvPr>
          <p:cNvGrpSpPr/>
          <p:nvPr/>
        </p:nvGrpSpPr>
        <p:grpSpPr>
          <a:xfrm>
            <a:off x="259080" y="30056337"/>
            <a:ext cx="11673840" cy="3885166"/>
            <a:chOff x="233680" y="1008177"/>
            <a:chExt cx="11673840" cy="3885166"/>
          </a:xfrm>
        </p:grpSpPr>
        <p:sp>
          <p:nvSpPr>
            <p:cNvPr id="16" name="CasellaDiTesto 15">
              <a:extLst>
                <a:ext uri="{FF2B5EF4-FFF2-40B4-BE49-F238E27FC236}">
                  <a16:creationId xmlns:a16="http://schemas.microsoft.com/office/drawing/2014/main" id="{F94443E6-FB52-5435-875E-085AC19BF50A}"/>
                </a:ext>
              </a:extLst>
            </p:cNvPr>
            <p:cNvSpPr txBox="1"/>
            <p:nvPr/>
          </p:nvSpPr>
          <p:spPr>
            <a:xfrm>
              <a:off x="233680" y="1008177"/>
              <a:ext cx="6024880" cy="3885166"/>
            </a:xfrm>
            <a:prstGeom prst="rect">
              <a:avLst/>
            </a:prstGeom>
            <a:noFill/>
          </p:spPr>
          <p:txBody>
            <a:bodyPr wrap="square">
              <a:spAutoFit/>
            </a:bodyPr>
            <a:lstStyle/>
            <a:p>
              <a:pPr>
                <a:lnSpc>
                  <a:spcPct val="114000"/>
                </a:lnSpc>
                <a:spcBef>
                  <a:spcPts val="600"/>
                </a:spcBef>
                <a:spcAft>
                  <a:spcPts val="600"/>
                </a:spcAft>
              </a:pP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1,1–11,26: </a:t>
              </a:r>
              <a:r>
                <a:rPr lang="it-IT" sz="1500" dirty="0">
                  <a:solidFill>
                    <a:srgbClr val="FF0000"/>
                  </a:solidFill>
                  <a:latin typeface="Encode Sans Semi Expanded Mediu" panose="00000605000000000000" pitchFamily="2" charset="0"/>
                </a:rPr>
                <a:t>Una Metastoria</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1,1–2,25       La Creazione</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3,1-24         </a:t>
              </a:r>
              <a:r>
                <a:rPr lang="it-IT" sz="1500" i="1" dirty="0">
                  <a:latin typeface="Encode Sans Semi Expanded Light" panose="00000405000000000000" pitchFamily="2" charset="0"/>
                </a:rPr>
                <a:t>Adam</a:t>
              </a:r>
              <a:r>
                <a:rPr lang="it-IT" sz="1500" dirty="0">
                  <a:latin typeface="Encode Sans Semi Expanded Light" panose="00000405000000000000" pitchFamily="2" charset="0"/>
                </a:rPr>
                <a:t> e Dio:</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prima dimensione di peccato</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4,1-16         Caino e Abele:</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seconda dimensione di peccato</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4,17–6,6     Il male si diffonde, ma Dio non si arrende</a:t>
              </a:r>
            </a:p>
            <a:p>
              <a:pPr>
                <a:lnSpc>
                  <a:spcPct val="114000"/>
                </a:lnSpc>
                <a:spcBef>
                  <a:spcPts val="600"/>
                </a:spcBef>
                <a:spcAft>
                  <a:spcPts val="600"/>
                </a:spcAft>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6,5–9,29    Il male diluviale e la scelta di Noè</a:t>
              </a:r>
            </a:p>
            <a:p>
              <a:pPr>
                <a:lnSpc>
                  <a:spcPct val="114000"/>
                </a:lnSpc>
                <a:spcBef>
                  <a:spcPts val="600"/>
                </a:spcBef>
              </a:pPr>
              <a:r>
                <a:rPr lang="it-IT" sz="1500"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10,1–11,26  La Torre di Babele,</a:t>
              </a:r>
            </a:p>
            <a:p>
              <a:pPr>
                <a:lnSpc>
                  <a:spcPct val="114000"/>
                </a:lnSpc>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terza dimensione di peccato</a:t>
              </a:r>
              <a:r>
                <a:rPr lang="it-IT" sz="1500" dirty="0">
                  <a:latin typeface="Encode Sans Semi Expanded Light" panose="00000405000000000000" pitchFamily="2" charset="0"/>
                </a:rPr>
                <a:t>,</a:t>
              </a:r>
            </a:p>
            <a:p>
              <a:pPr>
                <a:lnSpc>
                  <a:spcPct val="114000"/>
                </a:lnSpc>
                <a:spcAft>
                  <a:spcPts val="600"/>
                </a:spcAft>
              </a:pPr>
              <a:r>
                <a:rPr lang="it-IT" sz="1500" dirty="0">
                  <a:latin typeface="Encode Sans Semi Expanded Light" panose="00000405000000000000" pitchFamily="2" charset="0"/>
                </a:rPr>
                <a:t>                                             e la scelta di Abram …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(11,26–12,4)</a:t>
              </a:r>
            </a:p>
          </p:txBody>
        </p:sp>
        <p:sp>
          <p:nvSpPr>
            <p:cNvPr id="17" name="CasellaDiTesto 16">
              <a:extLst>
                <a:ext uri="{FF2B5EF4-FFF2-40B4-BE49-F238E27FC236}">
                  <a16:creationId xmlns:a16="http://schemas.microsoft.com/office/drawing/2014/main" id="{2604B908-DDBC-497E-31D9-9C5DB97A54D9}"/>
                </a:ext>
              </a:extLst>
            </p:cNvPr>
            <p:cNvSpPr txBox="1"/>
            <p:nvPr/>
          </p:nvSpPr>
          <p:spPr>
            <a:xfrm>
              <a:off x="6258560" y="1008177"/>
              <a:ext cx="5648960" cy="3622017"/>
            </a:xfrm>
            <a:prstGeom prst="rect">
              <a:avLst/>
            </a:prstGeom>
            <a:noFill/>
          </p:spPr>
          <p:txBody>
            <a:bodyPr wrap="square">
              <a:spAutoFit/>
            </a:bodyPr>
            <a:lstStyle/>
            <a:p>
              <a:pPr>
                <a:lnSpc>
                  <a:spcPct val="114000"/>
                </a:lnSpc>
                <a:spcBef>
                  <a:spcPts val="600"/>
                </a:spcBef>
                <a:spcAft>
                  <a:spcPts val="600"/>
                </a:spcAft>
              </a:pP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11,26–50,26: </a:t>
              </a:r>
              <a:r>
                <a:rPr lang="it-IT" sz="1500" dirty="0">
                  <a:solidFill>
                    <a:srgbClr val="FF0000"/>
                  </a:solidFill>
                  <a:latin typeface="Encode Sans Semi Expanded Mediu" panose="00000605000000000000" pitchFamily="2" charset="0"/>
                </a:rPr>
                <a:t>Una Storia</a:t>
              </a:r>
            </a:p>
            <a:p>
              <a:pPr>
                <a:lnSpc>
                  <a:spcPct val="114000"/>
                </a:lnSpc>
                <a:spcBef>
                  <a:spcPts val="600"/>
                </a:spcBef>
                <a:spcAft>
                  <a:spcPts val="600"/>
                </a:spcAft>
              </a:pPr>
              <a:r>
                <a:rPr lang="it-IT" sz="1500" i="1" dirty="0">
                  <a:latin typeface="Encode Sans Semi Expanded Light" panose="00000405000000000000" pitchFamily="2" charset="0"/>
                </a:rPr>
                <a:t>	</a:t>
              </a: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11,26–25,11  Abram/Abramo e Sarai/Sara:</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prima dimensione</a:t>
              </a: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25,12–37,1    Isacco e Ismaele – Giacobbe ed Esaù</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seconda dimensione</a:t>
              </a:r>
            </a:p>
            <a:p>
              <a:pPr>
                <a:lnSpc>
                  <a:spcPct val="114000"/>
                </a:lnSpc>
                <a:spcBef>
                  <a:spcPts val="600"/>
                </a:spcBef>
                <a:spcAft>
                  <a:spcPts val="600"/>
                </a:spcAft>
              </a:pPr>
              <a:r>
                <a:rPr lang="it-IT" sz="1500" i="1" dirty="0">
                  <a:latin typeface="Encode Sans Semi Expanded Light" panose="00000405000000000000" pitchFamily="2" charset="0"/>
                </a:rPr>
                <a:t>	</a:t>
              </a:r>
            </a:p>
            <a:p>
              <a:pPr>
                <a:lnSpc>
                  <a:spcPct val="114000"/>
                </a:lnSpc>
                <a:spcBef>
                  <a:spcPts val="600"/>
                </a:spcBef>
                <a:spcAft>
                  <a:spcPts val="600"/>
                </a:spcAft>
              </a:pPr>
              <a:endParaRPr lang="it-IT" sz="1500" i="1" dirty="0">
                <a:latin typeface="Encode Sans Semi Expanded Light" panose="00000405000000000000" pitchFamily="2" charset="0"/>
              </a:endParaRPr>
            </a:p>
            <a:p>
              <a:pPr>
                <a:lnSpc>
                  <a:spcPct val="114000"/>
                </a:lnSpc>
                <a:spcBef>
                  <a:spcPts val="600"/>
                </a:spcBef>
              </a:pPr>
              <a:r>
                <a:rPr lang="it-IT" sz="1500" i="1" dirty="0">
                  <a:latin typeface="Encode Sans Semi Expanded Light" panose="00000405000000000000" pitchFamily="2" charset="0"/>
                </a:rPr>
                <a:t>	</a:t>
              </a:r>
              <a:r>
                <a:rPr lang="it-IT" sz="1500" i="1" dirty="0" err="1">
                  <a:latin typeface="Encode Sans Semi Expanded Light" panose="00000405000000000000" pitchFamily="2" charset="0"/>
                </a:rPr>
                <a:t>Gen</a:t>
              </a:r>
              <a:r>
                <a:rPr lang="it-IT" sz="1500" dirty="0">
                  <a:latin typeface="Encode Sans Semi Expanded Light" panose="00000405000000000000" pitchFamily="2" charset="0"/>
                </a:rPr>
                <a:t> 37,2–50,26   Giuseppe e i suoi fratelli</a:t>
              </a:r>
            </a:p>
            <a:p>
              <a:pPr>
                <a:lnSpc>
                  <a:spcPct val="114000"/>
                </a:lnSpc>
                <a:spcAft>
                  <a:spcPts val="600"/>
                </a:spcAft>
              </a:pPr>
              <a:r>
                <a:rPr lang="it-IT" sz="1500" dirty="0">
                  <a:latin typeface="Encode Sans Semi Expanded Light" panose="00000405000000000000" pitchFamily="2" charset="0"/>
                </a:rPr>
                <a:t>                                                 </a:t>
              </a:r>
              <a:r>
                <a:rPr lang="it-IT" sz="1500" dirty="0">
                  <a:latin typeface="Encode Sans Semi Expanded Mediu" panose="00000605000000000000" pitchFamily="2" charset="0"/>
                </a:rPr>
                <a:t>terza dimensione</a:t>
              </a:r>
            </a:p>
          </p:txBody>
        </p:sp>
      </p:grpSp>
      <p:sp>
        <p:nvSpPr>
          <p:cNvPr id="18" name="CasellaDiTesto 17">
            <a:extLst>
              <a:ext uri="{FF2B5EF4-FFF2-40B4-BE49-F238E27FC236}">
                <a16:creationId xmlns:a16="http://schemas.microsoft.com/office/drawing/2014/main" id="{57236FBD-516F-BD28-1512-A935B01931EE}"/>
              </a:ext>
            </a:extLst>
          </p:cNvPr>
          <p:cNvSpPr txBox="1"/>
          <p:nvPr/>
        </p:nvSpPr>
        <p:spPr>
          <a:xfrm>
            <a:off x="2872740" y="29173853"/>
            <a:ext cx="6446520" cy="726994"/>
          </a:xfrm>
          <a:prstGeom prst="rect">
            <a:avLst/>
          </a:prstGeom>
          <a:noFill/>
        </p:spPr>
        <p:txBody>
          <a:bodyPr wrap="square">
            <a:spAutoFit/>
          </a:bodyPr>
          <a:lstStyle/>
          <a:p>
            <a:pPr algn="ctr">
              <a:lnSpc>
                <a:spcPct val="114000"/>
              </a:lnSpc>
              <a:spcBef>
                <a:spcPts val="600"/>
              </a:spcBef>
              <a:spcAft>
                <a:spcPts val="600"/>
              </a:spcAft>
            </a:pPr>
            <a:r>
              <a:rPr lang="it-IT" sz="4000" i="1" dirty="0">
                <a:latin typeface="Encode Sans Semi Expanded Mediu" panose="00000605000000000000" pitchFamily="2" charset="0"/>
              </a:rPr>
              <a:t>Genesi</a:t>
            </a:r>
            <a:r>
              <a:rPr lang="it-IT" sz="4000" dirty="0">
                <a:latin typeface="Encode Sans Semi Expanded Mediu" panose="00000605000000000000" pitchFamily="2" charset="0"/>
              </a:rPr>
              <a:t> Articolazione</a:t>
            </a:r>
          </a:p>
        </p:txBody>
      </p:sp>
    </p:spTree>
    <p:extLst>
      <p:ext uri="{BB962C8B-B14F-4D97-AF65-F5344CB8AC3E}">
        <p14:creationId xmlns:p14="http://schemas.microsoft.com/office/powerpoint/2010/main" val="1467211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ADF87A-6C4D-763E-005C-F27DA232F4DB}"/>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1A6250-D9E3-C3DE-FB74-E5FA3B8059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7BC8AF4-AEA1-641D-D333-BC2B0680E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FC30581-8E59-0F1B-F9C7-D046FE920D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90D0C6E-54D4-6D2C-655D-F554A0584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512B924-87D2-A1E5-51FB-209C03F48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5925D9B-D5A2-4A7E-5BF6-08BBB5499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B3ECC1C-7AB6-646D-7FE1-72ADAB0C6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BEC246D-B40D-610D-AE5D-992C1B38F629}"/>
              </a:ext>
            </a:extLst>
          </p:cNvPr>
          <p:cNvSpPr txBox="1"/>
          <p:nvPr/>
        </p:nvSpPr>
        <p:spPr>
          <a:xfrm>
            <a:off x="672353" y="1039906"/>
            <a:ext cx="10641105" cy="4831976"/>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5400" b="1" kern="1200" dirty="0">
                <a:solidFill>
                  <a:srgbClr val="FFFFFF"/>
                </a:solidFill>
                <a:latin typeface="Encode Sans Semi Expanded" panose="00000505000000000000" pitchFamily="2" charset="0"/>
                <a:ea typeface="+mj-ea"/>
                <a:cs typeface="+mj-cs"/>
              </a:rPr>
              <a:t>IL SIGNORE DEGLI ESERCITI</a:t>
            </a:r>
          </a:p>
          <a:p>
            <a:pPr algn="ctr">
              <a:lnSpc>
                <a:spcPct val="90000"/>
              </a:lnSpc>
              <a:spcBef>
                <a:spcPct val="0"/>
              </a:spcBef>
              <a:spcAft>
                <a:spcPts val="600"/>
              </a:spcAft>
            </a:pPr>
            <a:endParaRPr lang="en-US" sz="5400" b="1" kern="1200" dirty="0">
              <a:solidFill>
                <a:srgbClr val="FFFFFF"/>
              </a:solidFill>
              <a:latin typeface="+mj-lt"/>
              <a:ea typeface="+mj-ea"/>
              <a:cs typeface="+mj-cs"/>
            </a:endParaRPr>
          </a:p>
          <a:p>
            <a:pPr algn="just">
              <a:lnSpc>
                <a:spcPct val="90000"/>
              </a:lnSpc>
              <a:spcBef>
                <a:spcPct val="0"/>
              </a:spcBef>
              <a:spcAft>
                <a:spcPts val="600"/>
              </a:spcAft>
            </a:pPr>
            <a:r>
              <a:rPr lang="it-IT" sz="8000" dirty="0">
                <a:solidFill>
                  <a:schemeClr val="bg1"/>
                </a:solidFill>
                <a:latin typeface="Times New Roman" panose="02020603050405020304" pitchFamily="18" charset="0"/>
                <a:cs typeface="Times New Roman" panose="02020603050405020304" pitchFamily="18" charset="0"/>
              </a:rPr>
              <a:t>  </a:t>
            </a:r>
            <a:r>
              <a:rPr lang="it-IT" sz="8000" dirty="0" err="1">
                <a:solidFill>
                  <a:schemeClr val="bg1"/>
                </a:solidFill>
                <a:latin typeface="Times New Roman" panose="02020603050405020304" pitchFamily="18" charset="0"/>
                <a:cs typeface="Times New Roman" panose="02020603050405020304" pitchFamily="18" charset="0"/>
              </a:rPr>
              <a:t>יְהו</a:t>
            </a:r>
            <a:r>
              <a:rPr lang="it-IT" sz="8000" dirty="0">
                <a:solidFill>
                  <a:schemeClr val="bg1"/>
                </a:solidFill>
                <a:latin typeface="Times New Roman" panose="02020603050405020304" pitchFamily="18" charset="0"/>
                <a:cs typeface="Times New Roman" panose="02020603050405020304" pitchFamily="18" charset="0"/>
              </a:rPr>
              <a:t>ָֹה </a:t>
            </a:r>
            <a:r>
              <a:rPr lang="it-IT" sz="8000" dirty="0" err="1">
                <a:solidFill>
                  <a:schemeClr val="bg1"/>
                </a:solidFill>
                <a:latin typeface="Times New Roman" panose="02020603050405020304" pitchFamily="18" charset="0"/>
                <a:cs typeface="Times New Roman" panose="02020603050405020304" pitchFamily="18" charset="0"/>
              </a:rPr>
              <a:t>צְבָאוֹת</a:t>
            </a:r>
            <a:r>
              <a:rPr lang="it-IT" sz="8000" dirty="0">
                <a:solidFill>
                  <a:schemeClr val="bg1"/>
                </a:solidFill>
                <a:latin typeface="Times New Roman" panose="02020603050405020304" pitchFamily="18" charset="0"/>
                <a:cs typeface="Times New Roman" panose="02020603050405020304" pitchFamily="18" charset="0"/>
              </a:rPr>
              <a:t>  </a:t>
            </a:r>
            <a:r>
              <a:rPr lang="it-IT" sz="6000" i="1" dirty="0" err="1">
                <a:solidFill>
                  <a:schemeClr val="bg1"/>
                </a:solidFill>
                <a:latin typeface="Times New Roman" panose="02020603050405020304" pitchFamily="18" charset="0"/>
                <a:cs typeface="Times New Roman" panose="02020603050405020304" pitchFamily="18" charset="0"/>
              </a:rPr>
              <a:t>ʼădonāy</a:t>
            </a:r>
            <a:r>
              <a:rPr lang="it-IT" sz="6000" dirty="0">
                <a:solidFill>
                  <a:schemeClr val="bg1"/>
                </a:solidFill>
                <a:latin typeface="Times New Roman" panose="02020603050405020304" pitchFamily="18" charset="0"/>
                <a:cs typeface="Times New Roman" panose="02020603050405020304" pitchFamily="18" charset="0"/>
              </a:rPr>
              <a:t> </a:t>
            </a:r>
            <a:r>
              <a:rPr lang="it-IT" sz="6000" i="1" dirty="0" err="1">
                <a:solidFill>
                  <a:schemeClr val="bg1"/>
                </a:solidFill>
                <a:latin typeface="Times New Roman" panose="02020603050405020304" pitchFamily="18" charset="0"/>
                <a:cs typeface="Times New Roman" panose="02020603050405020304" pitchFamily="18" charset="0"/>
              </a:rPr>
              <a:t>ṣәḇāʼōṯ</a:t>
            </a:r>
            <a:r>
              <a:rPr lang="it-IT" sz="6000" i="1" dirty="0">
                <a:solidFill>
                  <a:schemeClr val="bg1"/>
                </a:solidFill>
                <a:latin typeface="Times New Roman" panose="02020603050405020304" pitchFamily="18" charset="0"/>
                <a:cs typeface="Times New Roman" panose="02020603050405020304" pitchFamily="18" charset="0"/>
              </a:rPr>
              <a:t>  </a:t>
            </a:r>
            <a:endParaRPr lang="it-IT" sz="6000" dirty="0">
              <a:solidFill>
                <a:schemeClr val="bg1"/>
              </a:solidFill>
              <a:latin typeface="Times New Roman" panose="02020603050405020304" pitchFamily="18" charset="0"/>
              <a:cs typeface="Times New Roman" panose="02020603050405020304" pitchFamily="18" charset="0"/>
            </a:endParaRPr>
          </a:p>
          <a:p>
            <a:pPr algn="just">
              <a:lnSpc>
                <a:spcPct val="90000"/>
              </a:lnSpc>
              <a:spcBef>
                <a:spcPct val="0"/>
              </a:spcBef>
              <a:spcAft>
                <a:spcPts val="600"/>
              </a:spcAft>
            </a:pPr>
            <a:endParaRPr lang="it-IT" sz="8000" dirty="0">
              <a:solidFill>
                <a:schemeClr val="bg1"/>
              </a:solidFill>
              <a:latin typeface="Times New Roman" panose="02020603050405020304" pitchFamily="18" charset="0"/>
              <a:cs typeface="Times New Roman" panose="02020603050405020304" pitchFamily="18" charset="0"/>
            </a:endParaRPr>
          </a:p>
          <a:p>
            <a:pPr algn="just">
              <a:lnSpc>
                <a:spcPct val="90000"/>
              </a:lnSpc>
              <a:spcBef>
                <a:spcPct val="0"/>
              </a:spcBef>
              <a:spcAft>
                <a:spcPts val="600"/>
              </a:spcAft>
            </a:pPr>
            <a:r>
              <a:rPr lang="it-IT" sz="8000" dirty="0">
                <a:solidFill>
                  <a:schemeClr val="bg1"/>
                </a:solidFill>
                <a:latin typeface="Times New Roman" panose="02020603050405020304" pitchFamily="18" charset="0"/>
                <a:cs typeface="Times New Roman" panose="02020603050405020304" pitchFamily="18" charset="0"/>
              </a:rPr>
              <a:t>             </a:t>
            </a:r>
            <a:r>
              <a:rPr lang="it-IT" sz="8000" dirty="0" err="1">
                <a:solidFill>
                  <a:schemeClr val="bg1"/>
                </a:solidFill>
                <a:latin typeface="Times New Roman" panose="02020603050405020304" pitchFamily="18" charset="0"/>
                <a:cs typeface="Times New Roman" panose="02020603050405020304" pitchFamily="18" charset="0"/>
              </a:rPr>
              <a:t>צָבָא</a:t>
            </a:r>
            <a:r>
              <a:rPr lang="it-IT" sz="8000" dirty="0">
                <a:solidFill>
                  <a:schemeClr val="bg1"/>
                </a:solidFill>
                <a:latin typeface="Times New Roman" panose="02020603050405020304" pitchFamily="18" charset="0"/>
                <a:cs typeface="Times New Roman" panose="02020603050405020304" pitchFamily="18" charset="0"/>
              </a:rPr>
              <a:t>  </a:t>
            </a:r>
            <a:r>
              <a:rPr lang="it-IT" sz="6000" i="1" dirty="0" err="1">
                <a:solidFill>
                  <a:schemeClr val="bg1"/>
                </a:solidFill>
                <a:latin typeface="Times New Roman" panose="02020603050405020304" pitchFamily="18" charset="0"/>
                <a:cs typeface="Times New Roman" panose="02020603050405020304" pitchFamily="18" charset="0"/>
              </a:rPr>
              <a:t>ṣāḇāʼ</a:t>
            </a:r>
            <a:r>
              <a:rPr lang="it-IT" sz="6000" i="1" dirty="0">
                <a:solidFill>
                  <a:schemeClr val="bg1"/>
                </a:solidFill>
                <a:latin typeface="Times New Roman" panose="02020603050405020304" pitchFamily="18" charset="0"/>
                <a:cs typeface="Times New Roman" panose="02020603050405020304" pitchFamily="18" charset="0"/>
              </a:rPr>
              <a:t> (schiere)</a:t>
            </a:r>
            <a:endParaRPr lang="en-US" sz="6000" b="1" kern="1200" dirty="0">
              <a:solidFill>
                <a:schemeClr val="bg1"/>
              </a:solidFill>
              <a:latin typeface="Times New Roman" panose="02020603050405020304" pitchFamily="18" charset="0"/>
              <a:ea typeface="+mj-ea"/>
              <a:cs typeface="Times New Roman" panose="02020603050405020304" pitchFamily="18" charset="0"/>
            </a:endParaRPr>
          </a:p>
        </p:txBody>
      </p:sp>
      <p:sp>
        <p:nvSpPr>
          <p:cNvPr id="44" name="Rectangle 43">
            <a:extLst>
              <a:ext uri="{FF2B5EF4-FFF2-40B4-BE49-F238E27FC236}">
                <a16:creationId xmlns:a16="http://schemas.microsoft.com/office/drawing/2014/main" id="{91420248-EB62-6AE2-A837-B286E1D8E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6576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A87F07-5DFF-25A0-7142-39A15DB27C53}"/>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B8BD989-802F-89C5-B12D-9098F3F75E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E825730-6BEF-ED9D-66B6-5CBEC5C8D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9005E7A-ED8D-3CE9-CB2F-850A20D03D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85A9AD0-B41C-DC8D-EAF6-AF77B33E12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02B8AC1-3F9B-37C7-AB49-F760AA2E4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808D4DE-330E-1C26-99D9-8A7C81B21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C0D1ED2-061B-C774-B8A6-BF6E2154C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E4F27AC-5E71-AF5E-E831-E94981EBA160}"/>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93DDB7E-3AD2-A231-877E-C87F4CF5F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16198E7B-D376-89CF-3678-19D7AB859C9C}"/>
              </a:ext>
            </a:extLst>
          </p:cNvPr>
          <p:cNvSpPr txBox="1"/>
          <p:nvPr/>
        </p:nvSpPr>
        <p:spPr>
          <a:xfrm>
            <a:off x="138995" y="399626"/>
            <a:ext cx="11772269" cy="11150488"/>
          </a:xfrm>
          <a:prstGeom prst="rect">
            <a:avLst/>
          </a:prstGeom>
          <a:noFill/>
        </p:spPr>
        <p:txBody>
          <a:bodyPr wrap="square">
            <a:spAutoFit/>
          </a:bodyPr>
          <a:lstStyle/>
          <a:p>
            <a:pPr algn="just">
              <a:spcAft>
                <a:spcPts val="800"/>
              </a:spcAft>
            </a:pPr>
            <a:endParaRPr lang="it-IT" sz="3600" dirty="0">
              <a:solidFill>
                <a:schemeClr val="bg1"/>
              </a:solidFill>
              <a:latin typeface="Encode Sans Semi Expanded" panose="00000505000000000000" pitchFamily="2" charset="0"/>
            </a:endParaRPr>
          </a:p>
          <a:p>
            <a:pPr algn="just"/>
            <a:r>
              <a:rPr lang="it-IT" sz="5400" b="1" dirty="0">
                <a:solidFill>
                  <a:schemeClr val="bg1"/>
                </a:solidFill>
                <a:latin typeface="Encode Sans Semi Expanded" panose="00000505000000000000" pitchFamily="2" charset="0"/>
              </a:rPr>
              <a:t>L’esercito </a:t>
            </a:r>
          </a:p>
          <a:p>
            <a:pPr algn="just"/>
            <a:r>
              <a:rPr lang="it-IT" sz="5400" dirty="0">
                <a:solidFill>
                  <a:schemeClr val="bg1"/>
                </a:solidFill>
                <a:latin typeface="Encode Sans Semi Expanded" panose="00000505000000000000" pitchFamily="2" charset="0"/>
              </a:rPr>
              <a:t>è il modello di una compagine, ordinata, un insieme che porta diversi elementi in armonia, pronti al fine per cui è stato costituito.</a:t>
            </a:r>
            <a:endParaRPr lang="it-IT" dirty="0">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9718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492F4D-DE21-6AA4-700E-B1BBB65AB72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7623EFC-53DE-C063-ECD9-75B93CE6E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64BA71F-7ECE-61CE-8630-36296DB98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AD87FC1-8F39-DFE3-20AC-CFE8496500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4F42D9C-4354-E203-640C-6A5DEDCE2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DF25947-0C2B-34E0-58BD-BE806D453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F1A2FF2-7988-92CF-B6B9-B4C4C85CE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CEA9902-604A-943E-8D29-4F3716C3B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94E486D-1F2A-0406-6A91-D5E723C7C13A}"/>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C0C1BFA-8BF8-F579-8B3C-CC615F627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3A4D4118-24C0-36E2-1040-F44E364688EF}"/>
              </a:ext>
            </a:extLst>
          </p:cNvPr>
          <p:cNvSpPr txBox="1"/>
          <p:nvPr/>
        </p:nvSpPr>
        <p:spPr>
          <a:xfrm>
            <a:off x="138995" y="399626"/>
            <a:ext cx="11772269" cy="11786560"/>
          </a:xfrm>
          <a:prstGeom prst="rect">
            <a:avLst/>
          </a:prstGeom>
          <a:noFill/>
        </p:spPr>
        <p:txBody>
          <a:bodyPr wrap="square">
            <a:spAutoFit/>
          </a:bodyPr>
          <a:lstStyle/>
          <a:p>
            <a:pPr lvl="1"/>
            <a:endParaRPr lang="it-IT" dirty="0">
              <a:solidFill>
                <a:schemeClr val="bg1"/>
              </a:solidFill>
              <a:latin typeface="Encode Sans Semi Expanded" panose="00000505000000000000" pitchFamily="2" charset="0"/>
            </a:endParaRPr>
          </a:p>
          <a:p>
            <a:pPr algn="just"/>
            <a:r>
              <a:rPr lang="it-IT" sz="4000" dirty="0">
                <a:solidFill>
                  <a:schemeClr val="bg1"/>
                </a:solidFill>
                <a:latin typeface="Encode Sans Semi Expanded" panose="00000505000000000000" pitchFamily="2" charset="0"/>
              </a:rPr>
              <a:t>Con il ritorno dall’esilio, Israele non può più contare su una monarchia autonoma e non ha più un esercito: l’autorità principale non è più il Re, ma il sacerdote. </a:t>
            </a:r>
          </a:p>
          <a:p>
            <a:endParaRPr lang="it-IT" sz="4400" dirty="0">
              <a:solidFill>
                <a:schemeClr val="bg1"/>
              </a:solidFill>
              <a:latin typeface="Encode Sans Semi Expanded" panose="00000505000000000000" pitchFamily="2" charset="0"/>
            </a:endParaRPr>
          </a:p>
          <a:p>
            <a:pPr algn="just"/>
            <a:r>
              <a:rPr lang="it-IT" sz="4400" dirty="0">
                <a:solidFill>
                  <a:schemeClr val="bg1"/>
                </a:solidFill>
                <a:latin typeface="Encode Sans Semi Expanded" panose="00000505000000000000" pitchFamily="2" charset="0"/>
              </a:rPr>
              <a:t>Davide, infatti, diventa quello che scrive i </a:t>
            </a:r>
            <a:r>
              <a:rPr lang="it-IT" sz="4400" i="1" dirty="0">
                <a:solidFill>
                  <a:schemeClr val="bg1"/>
                </a:solidFill>
                <a:latin typeface="Encode Sans Semi Expanded" panose="00000505000000000000" pitchFamily="2" charset="0"/>
              </a:rPr>
              <a:t>Salmi</a:t>
            </a:r>
            <a:r>
              <a:rPr lang="it-IT" sz="4400" dirty="0">
                <a:solidFill>
                  <a:schemeClr val="bg1"/>
                </a:solidFill>
                <a:latin typeface="Encode Sans Semi Expanded" panose="00000505000000000000" pitchFamily="2" charset="0"/>
              </a:rPr>
              <a:t>, dove  </a:t>
            </a:r>
            <a:r>
              <a:rPr lang="it-IT" sz="4400" b="1" dirty="0">
                <a:solidFill>
                  <a:schemeClr val="bg1"/>
                </a:solidFill>
                <a:latin typeface="Encode Sans Semi Expanded" panose="00000505000000000000" pitchFamily="2" charset="0"/>
              </a:rPr>
              <a:t>il vocabolario militare è applicato al culto.</a:t>
            </a: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2687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E6294F-5173-AA67-8B3F-A313FE8D436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9EAEBFD-4B93-0D29-DC34-A3BD47D77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D48F175-36D6-E7A5-FF68-1697A07BC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44B4560-0224-C9F8-C355-A724E16D6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8741745-5D00-AD28-1C33-958DDB87C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E60F186-0954-48F2-1E7A-0B9557AFF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4D07F59-C490-6AD8-C998-EA261033DE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D1862D2-F251-C728-F44D-F28057422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8549B3A0-18A0-9B70-705B-6F35B1CC4776}"/>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0661103-A2D3-F076-272E-1BABB853C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D35A815-4692-317C-C88E-0CA81B0C856B}"/>
              </a:ext>
            </a:extLst>
          </p:cNvPr>
          <p:cNvSpPr txBox="1"/>
          <p:nvPr/>
        </p:nvSpPr>
        <p:spPr>
          <a:xfrm>
            <a:off x="138995" y="399626"/>
            <a:ext cx="11772269" cy="10996600"/>
          </a:xfrm>
          <a:prstGeom prst="rect">
            <a:avLst/>
          </a:prstGeom>
          <a:noFill/>
        </p:spPr>
        <p:txBody>
          <a:bodyPr wrap="square">
            <a:spAutoFit/>
          </a:bodyPr>
          <a:lstStyle/>
          <a:p>
            <a:pPr algn="just">
              <a:spcAft>
                <a:spcPts val="800"/>
              </a:spcAft>
            </a:pPr>
            <a:endParaRPr lang="it-IT" sz="3600" dirty="0">
              <a:solidFill>
                <a:schemeClr val="bg1"/>
              </a:solidFill>
              <a:latin typeface="Encode Sans Semi Expanded" panose="00000505000000000000" pitchFamily="2" charset="0"/>
            </a:endParaRPr>
          </a:p>
          <a:p>
            <a:r>
              <a:rPr lang="it-IT" sz="3600" b="1" i="1" dirty="0" err="1">
                <a:solidFill>
                  <a:schemeClr val="bg1"/>
                </a:solidFill>
                <a:latin typeface="Encode Sans Semi Expanded" panose="00000505000000000000" pitchFamily="2" charset="0"/>
              </a:rPr>
              <a:t>Gen</a:t>
            </a:r>
            <a:r>
              <a:rPr lang="it-IT" sz="3600" b="1" i="1" dirty="0">
                <a:solidFill>
                  <a:schemeClr val="bg1"/>
                </a:solidFill>
                <a:latin typeface="Encode Sans Semi Expanded" panose="00000505000000000000" pitchFamily="2" charset="0"/>
              </a:rPr>
              <a:t> </a:t>
            </a:r>
            <a:r>
              <a:rPr lang="it-IT" sz="3600" b="1" dirty="0">
                <a:solidFill>
                  <a:schemeClr val="bg1"/>
                </a:solidFill>
                <a:latin typeface="Encode Sans Semi Expanded" panose="00000505000000000000" pitchFamily="2" charset="0"/>
              </a:rPr>
              <a:t>1,1</a:t>
            </a:r>
            <a:endParaRPr lang="it-IT" sz="3600" dirty="0">
              <a:solidFill>
                <a:schemeClr val="bg1"/>
              </a:solidFill>
              <a:latin typeface="Encode Sans Semi Expanded" panose="00000505000000000000" pitchFamily="2" charset="0"/>
            </a:endParaRPr>
          </a:p>
          <a:p>
            <a:r>
              <a:rPr lang="it-IT" sz="3600" baseline="30000" dirty="0">
                <a:solidFill>
                  <a:schemeClr val="bg1"/>
                </a:solidFill>
                <a:latin typeface="Encode Sans Semi Expanded" panose="00000505000000000000" pitchFamily="2" charset="0"/>
              </a:rPr>
              <a:t>1</a:t>
            </a:r>
            <a:r>
              <a:rPr lang="it-IT" sz="3600" dirty="0">
                <a:solidFill>
                  <a:schemeClr val="bg1"/>
                </a:solidFill>
                <a:latin typeface="Encode Sans Semi Expanded" panose="00000505000000000000" pitchFamily="2" charset="0"/>
              </a:rPr>
              <a:t>In principio Dio creò </a:t>
            </a:r>
            <a:r>
              <a:rPr lang="it-IT" sz="3600" b="1" dirty="0">
                <a:solidFill>
                  <a:schemeClr val="bg1"/>
                </a:solidFill>
                <a:latin typeface="Encode Sans Semi Expanded" panose="00000505000000000000" pitchFamily="2" charset="0"/>
              </a:rPr>
              <a:t>il cielo e la terra. </a:t>
            </a:r>
          </a:p>
          <a:p>
            <a:r>
              <a:rPr lang="it-IT" sz="3600" b="1" i="1" dirty="0">
                <a:solidFill>
                  <a:schemeClr val="bg1"/>
                </a:solidFill>
                <a:latin typeface="Encode Sans Semi Expanded" panose="00000505000000000000" pitchFamily="2" charset="0"/>
              </a:rPr>
              <a:t> </a:t>
            </a:r>
          </a:p>
          <a:p>
            <a:endParaRPr lang="it-IT" sz="3600" dirty="0">
              <a:solidFill>
                <a:schemeClr val="bg1"/>
              </a:solidFill>
              <a:latin typeface="Encode Sans Semi Expanded" panose="00000505000000000000" pitchFamily="2" charset="0"/>
            </a:endParaRPr>
          </a:p>
          <a:p>
            <a:r>
              <a:rPr lang="it-IT" sz="3600" b="1" i="1" dirty="0" err="1">
                <a:solidFill>
                  <a:schemeClr val="bg1"/>
                </a:solidFill>
                <a:latin typeface="Encode Sans Semi Expanded" panose="00000505000000000000" pitchFamily="2" charset="0"/>
              </a:rPr>
              <a:t>Gen</a:t>
            </a:r>
            <a:r>
              <a:rPr lang="it-IT" sz="3600" b="1" i="1" dirty="0">
                <a:solidFill>
                  <a:schemeClr val="bg1"/>
                </a:solidFill>
                <a:latin typeface="Encode Sans Semi Expanded" panose="00000505000000000000" pitchFamily="2" charset="0"/>
              </a:rPr>
              <a:t> </a:t>
            </a:r>
            <a:r>
              <a:rPr lang="it-IT" sz="3600" b="1" dirty="0">
                <a:solidFill>
                  <a:schemeClr val="bg1"/>
                </a:solidFill>
                <a:latin typeface="Encode Sans Semi Expanded" panose="00000505000000000000" pitchFamily="2" charset="0"/>
              </a:rPr>
              <a:t>2,1</a:t>
            </a:r>
            <a:endParaRPr lang="it-IT" sz="3600" dirty="0">
              <a:solidFill>
                <a:schemeClr val="bg1"/>
              </a:solidFill>
              <a:latin typeface="Encode Sans Semi Expanded" panose="00000505000000000000" pitchFamily="2" charset="0"/>
            </a:endParaRPr>
          </a:p>
          <a:p>
            <a:r>
              <a:rPr lang="it-IT" sz="3600" baseline="30000" dirty="0">
                <a:solidFill>
                  <a:schemeClr val="bg1"/>
                </a:solidFill>
                <a:latin typeface="Encode Sans Semi Expanded" panose="00000505000000000000" pitchFamily="2" charset="0"/>
              </a:rPr>
              <a:t>1</a:t>
            </a:r>
            <a:r>
              <a:rPr lang="it-IT" sz="3600" dirty="0">
                <a:solidFill>
                  <a:schemeClr val="bg1"/>
                </a:solidFill>
                <a:latin typeface="Encode Sans Semi Expanded" panose="00000505000000000000" pitchFamily="2" charset="0"/>
              </a:rPr>
              <a:t>Così furono portati a compimento </a:t>
            </a:r>
            <a:r>
              <a:rPr lang="it-IT" sz="3600" b="1" dirty="0">
                <a:solidFill>
                  <a:schemeClr val="bg1"/>
                </a:solidFill>
                <a:latin typeface="Encode Sans Semi Expanded" panose="00000505000000000000" pitchFamily="2" charset="0"/>
              </a:rPr>
              <a:t>il cielo e la terra </a:t>
            </a:r>
          </a:p>
          <a:p>
            <a:r>
              <a:rPr lang="it-IT" sz="3600" dirty="0">
                <a:solidFill>
                  <a:schemeClr val="bg1"/>
                </a:solidFill>
                <a:latin typeface="Encode Sans Semi Expanded" panose="00000505000000000000" pitchFamily="2" charset="0"/>
              </a:rPr>
              <a:t>e tutte </a:t>
            </a:r>
            <a:r>
              <a:rPr lang="it-IT" sz="4400" b="1" dirty="0">
                <a:solidFill>
                  <a:schemeClr val="bg1"/>
                </a:solidFill>
                <a:latin typeface="Encode Sans Semi Expanded" panose="00000505000000000000" pitchFamily="2" charset="0"/>
              </a:rPr>
              <a:t>le loro schiere. </a:t>
            </a:r>
            <a:endParaRPr lang="it-IT" sz="3600" b="1" dirty="0">
              <a:solidFill>
                <a:schemeClr val="bg1"/>
              </a:solidFill>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3512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A8D0BA-C4DD-D492-2D14-6E0F0543972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2D02820-A998-6BBE-C424-84EA99555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5A64B77-5AD7-0CDF-FFD5-C88278032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984E718-DA36-AF60-9838-1B5ADBF14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EE710C-8B02-21F9-DF70-F28FAA2F2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11F8DFF-6C3F-BD52-3B25-FBED22944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5336EF2-47C5-C6D5-D039-377EFF0BD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71F4F2-2A89-3DBF-0A95-A3208107C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06957A2-8C52-FFAF-C069-5F680FB6D91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943CA8C9-3660-0191-2235-499409A86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D9795053-775C-1BC1-748B-402F56E6EBCD}"/>
              </a:ext>
            </a:extLst>
          </p:cNvPr>
          <p:cNvSpPr txBox="1"/>
          <p:nvPr/>
        </p:nvSpPr>
        <p:spPr>
          <a:xfrm>
            <a:off x="138995" y="399626"/>
            <a:ext cx="11772269" cy="10453374"/>
          </a:xfrm>
          <a:prstGeom prst="rect">
            <a:avLst/>
          </a:prstGeom>
          <a:noFill/>
        </p:spPr>
        <p:txBody>
          <a:bodyPr wrap="square">
            <a:spAutoFit/>
          </a:bodyPr>
          <a:lstStyle/>
          <a:p>
            <a:pPr algn="just">
              <a:lnSpc>
                <a:spcPct val="115000"/>
              </a:lnSpc>
              <a:spcAft>
                <a:spcPts val="800"/>
              </a:spcAft>
            </a:pPr>
            <a:endParaRPr lang="it-IT" b="1" dirty="0">
              <a:solidFill>
                <a:schemeClr val="bg1"/>
              </a:solidFill>
            </a:endParaRPr>
          </a:p>
          <a:p>
            <a:pPr algn="just"/>
            <a:r>
              <a:rPr lang="it-IT" sz="4000" b="1" dirty="0">
                <a:solidFill>
                  <a:schemeClr val="bg1"/>
                </a:solidFill>
                <a:latin typeface="Encode Sans Semi Expanded" panose="00000505000000000000" pitchFamily="2" charset="0"/>
              </a:rPr>
              <a:t>L’espressione le «schiere/eserciti» di </a:t>
            </a:r>
            <a:r>
              <a:rPr lang="it-IT" sz="4000" b="1" i="1" dirty="0" err="1">
                <a:solidFill>
                  <a:schemeClr val="bg1"/>
                </a:solidFill>
                <a:latin typeface="Encode Sans Semi Expanded" panose="00000505000000000000" pitchFamily="2" charset="0"/>
              </a:rPr>
              <a:t>Gen</a:t>
            </a:r>
            <a:r>
              <a:rPr lang="it-IT" sz="4000" b="1" dirty="0">
                <a:solidFill>
                  <a:schemeClr val="bg1"/>
                </a:solidFill>
                <a:latin typeface="Encode Sans Semi Expanded" panose="00000505000000000000" pitchFamily="2" charset="0"/>
              </a:rPr>
              <a:t> 2</a:t>
            </a:r>
          </a:p>
          <a:p>
            <a:pPr algn="just"/>
            <a:r>
              <a:rPr lang="it-IT" sz="4000" dirty="0">
                <a:solidFill>
                  <a:schemeClr val="bg1"/>
                </a:solidFill>
                <a:latin typeface="Encode Sans Semi Expanded" panose="00000505000000000000" pitchFamily="2" charset="0"/>
              </a:rPr>
              <a:t>è priva di un portato aggressivo: </a:t>
            </a:r>
          </a:p>
          <a:p>
            <a:pPr algn="just"/>
            <a:r>
              <a:rPr lang="it-IT" sz="4000" dirty="0">
                <a:solidFill>
                  <a:schemeClr val="bg1"/>
                </a:solidFill>
                <a:latin typeface="Encode Sans Semi Expanded" panose="00000505000000000000" pitchFamily="2" charset="0"/>
              </a:rPr>
              <a:t>le stelle non ci invadono … </a:t>
            </a:r>
          </a:p>
          <a:p>
            <a:pPr algn="just"/>
            <a:endParaRPr lang="it-IT" sz="4000" dirty="0">
              <a:solidFill>
                <a:schemeClr val="bg1"/>
              </a:solidFill>
              <a:latin typeface="Encode Sans Semi Expanded" panose="00000505000000000000" pitchFamily="2" charset="0"/>
            </a:endParaRPr>
          </a:p>
          <a:p>
            <a:pPr algn="just"/>
            <a:r>
              <a:rPr lang="it-IT" sz="4000" dirty="0">
                <a:solidFill>
                  <a:schemeClr val="bg1"/>
                </a:solidFill>
                <a:latin typeface="Encode Sans Semi Expanded" panose="00000505000000000000" pitchFamily="2" charset="0"/>
              </a:rPr>
              <a:t>Chi scrive vede la Creazione come un insieme ordinato </a:t>
            </a:r>
            <a:r>
              <a:rPr lang="it-IT" sz="4000" b="1" dirty="0">
                <a:solidFill>
                  <a:schemeClr val="bg1"/>
                </a:solidFill>
                <a:latin typeface="Encode Sans Semi Expanded" panose="00000505000000000000" pitchFamily="2" charset="0"/>
              </a:rPr>
              <a:t>con il quale Dio permette la vita. </a:t>
            </a: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19942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B3857A-21F4-14F6-6A2A-EDD779F3A7E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3AF775C-9CD2-86CC-7782-BE9AC880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FE5D5BE-8BEA-07C6-53F4-487DF2EF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990991-7B47-BEE4-A222-9D9B3C1F6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E34269F-B7CD-05D8-1478-F9D9D44E9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D96B56C-DB37-2FBE-273E-EBCFB4F5D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F487F28-6C80-2736-19A3-A70ECAE9A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32D565E-B974-4BF4-EF67-E5E5C7343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DE34180-8FB9-ED85-6ADC-B956A582112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5FED0AD-33C6-AF6B-81F0-BE3BEC429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952DF21B-052D-89FF-5564-23017F5AA3FF}"/>
              </a:ext>
            </a:extLst>
          </p:cNvPr>
          <p:cNvSpPr txBox="1"/>
          <p:nvPr/>
        </p:nvSpPr>
        <p:spPr>
          <a:xfrm>
            <a:off x="138995" y="399626"/>
            <a:ext cx="11772269" cy="11068928"/>
          </a:xfrm>
          <a:prstGeom prst="rect">
            <a:avLst/>
          </a:prstGeom>
          <a:noFill/>
        </p:spPr>
        <p:txBody>
          <a:bodyPr wrap="square">
            <a:spAutoFit/>
          </a:bodyPr>
          <a:lstStyle/>
          <a:p>
            <a:pPr algn="just">
              <a:lnSpc>
                <a:spcPct val="115000"/>
              </a:lnSpc>
              <a:spcAft>
                <a:spcPts val="800"/>
              </a:spcAft>
            </a:pPr>
            <a:endParaRPr lang="it-IT" b="1" dirty="0">
              <a:solidFill>
                <a:schemeClr val="bg1"/>
              </a:solidFill>
            </a:endParaRPr>
          </a:p>
          <a:p>
            <a:pPr algn="ctr"/>
            <a:r>
              <a:rPr lang="it-IT" sz="4800" dirty="0">
                <a:solidFill>
                  <a:schemeClr val="bg1"/>
                </a:solidFill>
                <a:latin typeface="Encode Sans Semi Expanded" panose="00000505000000000000" pitchFamily="2" charset="0"/>
              </a:rPr>
              <a:t>L’opera creativa continua a svolgersi ed è compartecipata con le sue creature, </a:t>
            </a:r>
          </a:p>
          <a:p>
            <a:pPr algn="ctr"/>
            <a:r>
              <a:rPr lang="it-IT" sz="4800" dirty="0">
                <a:solidFill>
                  <a:schemeClr val="bg1"/>
                </a:solidFill>
                <a:latin typeface="Encode Sans Semi Expanded" panose="00000505000000000000" pitchFamily="2" charset="0"/>
              </a:rPr>
              <a:t>in particolare, gli </a:t>
            </a:r>
            <a:r>
              <a:rPr lang="it-IT" sz="4800" i="1" dirty="0">
                <a:solidFill>
                  <a:schemeClr val="bg1"/>
                </a:solidFill>
                <a:latin typeface="Encode Sans Semi Expanded" panose="00000505000000000000" pitchFamily="2" charset="0"/>
              </a:rPr>
              <a:t>Adam </a:t>
            </a:r>
            <a:r>
              <a:rPr lang="it-IT" sz="4800" dirty="0">
                <a:solidFill>
                  <a:schemeClr val="bg1"/>
                </a:solidFill>
                <a:latin typeface="Encode Sans Semi Expanded" panose="00000505000000000000" pitchFamily="2" charset="0"/>
              </a:rPr>
              <a:t>:</a:t>
            </a:r>
          </a:p>
          <a:p>
            <a:pPr algn="ctr"/>
            <a:r>
              <a:rPr lang="it-IT" sz="4800" dirty="0">
                <a:solidFill>
                  <a:schemeClr val="bg1"/>
                </a:solidFill>
                <a:latin typeface="Encode Sans Semi Expanded" panose="00000505000000000000" pitchFamily="2" charset="0"/>
              </a:rPr>
              <a:t>un «fare» che passa reciprocamente </a:t>
            </a:r>
          </a:p>
          <a:p>
            <a:pPr algn="ctr"/>
            <a:r>
              <a:rPr lang="it-IT" sz="4800" b="1" dirty="0">
                <a:solidFill>
                  <a:schemeClr val="bg1"/>
                </a:solidFill>
                <a:latin typeface="Encode Sans Semi Expanded" panose="00000505000000000000" pitchFamily="2" charset="0"/>
              </a:rPr>
              <a:t>dal Culto al Vissuto. </a:t>
            </a:r>
          </a:p>
          <a:p>
            <a:pPr algn="just"/>
            <a:endParaRPr lang="it-IT" sz="4000" dirty="0">
              <a:solidFill>
                <a:schemeClr val="bg1"/>
              </a:solidFill>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73776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937434-C2B2-E9F0-AF94-8B81D629F151}"/>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4854C90-3A7A-8A9D-DA22-026CB5FBD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14506B-EB65-FDF6-F4ED-851F0D13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1FBDA29-BD1D-B56F-AE4B-43E29E499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1971785-9CE7-9A66-AAB8-AC7E9EA9E3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32E53BB-C4A2-C702-739E-E141B840E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1BAE35A-91DA-5A53-841F-FB3567F49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9964612-549C-1FF8-4ECD-9415F0E142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80985D34-EF3E-5E26-535A-B98219D8B2CA}"/>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401BF9ED-9DA4-40EC-F3DD-E13F1D9F4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8D119B3-D467-CB7C-DA03-BEA43347A7C0}"/>
              </a:ext>
            </a:extLst>
          </p:cNvPr>
          <p:cNvSpPr txBox="1"/>
          <p:nvPr/>
        </p:nvSpPr>
        <p:spPr>
          <a:xfrm>
            <a:off x="138995" y="399626"/>
            <a:ext cx="11772269" cy="11909671"/>
          </a:xfrm>
          <a:prstGeom prst="rect">
            <a:avLst/>
          </a:prstGeom>
          <a:noFill/>
        </p:spPr>
        <p:txBody>
          <a:bodyPr wrap="square">
            <a:spAutoFit/>
          </a:bodyPr>
          <a:lstStyle/>
          <a:p>
            <a:pPr lvl="1"/>
            <a:endParaRPr lang="it-IT" dirty="0">
              <a:solidFill>
                <a:schemeClr val="bg1"/>
              </a:solidFill>
              <a:latin typeface="Encode Sans Semi Expanded" panose="00000505000000000000" pitchFamily="2" charset="0"/>
            </a:endParaRPr>
          </a:p>
          <a:p>
            <a:pPr algn="just"/>
            <a:r>
              <a:rPr lang="it-IT" sz="3600" dirty="0">
                <a:solidFill>
                  <a:schemeClr val="bg1"/>
                </a:solidFill>
                <a:latin typeface="Encode Sans Semi Expanded" panose="00000505000000000000" pitchFamily="2" charset="0"/>
              </a:rPr>
              <a:t>Nella Bibbia la locuzione “Signore degli Eserciti” </a:t>
            </a:r>
            <a:r>
              <a:rPr lang="it-IT" sz="3600" b="1" dirty="0">
                <a:solidFill>
                  <a:schemeClr val="bg1"/>
                </a:solidFill>
                <a:latin typeface="Encode Sans Semi Expanded" panose="00000505000000000000" pitchFamily="2" charset="0"/>
              </a:rPr>
              <a:t>assume così un valore cultuale…</a:t>
            </a:r>
          </a:p>
          <a:p>
            <a:pPr algn="just"/>
            <a:endParaRPr lang="it-IT" sz="3600" b="1" dirty="0">
              <a:solidFill>
                <a:schemeClr val="bg1"/>
              </a:solidFill>
              <a:latin typeface="Encode Sans Semi Expanded" panose="00000505000000000000" pitchFamily="2" charset="0"/>
            </a:endParaRPr>
          </a:p>
          <a:p>
            <a:pPr algn="just"/>
            <a:endParaRPr lang="it-IT" sz="3600" dirty="0">
              <a:solidFill>
                <a:schemeClr val="bg1"/>
              </a:solidFill>
              <a:latin typeface="Encode Sans Semi Expanded" panose="00000505000000000000" pitchFamily="2" charset="0"/>
            </a:endParaRPr>
          </a:p>
          <a:p>
            <a:pPr algn="just"/>
            <a:r>
              <a:rPr lang="it-IT" sz="3600" dirty="0">
                <a:solidFill>
                  <a:schemeClr val="bg1"/>
                </a:solidFill>
                <a:latin typeface="Encode Sans Semi Expanded" panose="00000505000000000000" pitchFamily="2" charset="0"/>
              </a:rPr>
              <a:t>Dove hai l’ordine che fa avanzare la vita? </a:t>
            </a:r>
          </a:p>
          <a:p>
            <a:pPr algn="just"/>
            <a:r>
              <a:rPr lang="it-IT" sz="3600" b="1" dirty="0">
                <a:solidFill>
                  <a:schemeClr val="bg1"/>
                </a:solidFill>
                <a:latin typeface="Encode Sans Semi Expanded" panose="00000505000000000000" pitchFamily="2" charset="0"/>
              </a:rPr>
              <a:t>Nell’assemblea radunata per il culto. </a:t>
            </a:r>
          </a:p>
          <a:p>
            <a:pPr algn="just"/>
            <a:r>
              <a:rPr lang="it-IT" sz="3600" dirty="0">
                <a:solidFill>
                  <a:schemeClr val="bg1"/>
                </a:solidFill>
                <a:latin typeface="Encode Sans Semi Expanded" panose="00000505000000000000" pitchFamily="2" charset="0"/>
              </a:rPr>
              <a:t>Le “schiere” sono un “esercito” costituito dai sacerdoti e dal popolo, che loda, </a:t>
            </a:r>
            <a:r>
              <a:rPr lang="it-IT" sz="3600">
                <a:solidFill>
                  <a:schemeClr val="bg1"/>
                </a:solidFill>
                <a:latin typeface="Encode Sans Semi Expanded" panose="00000505000000000000" pitchFamily="2" charset="0"/>
              </a:rPr>
              <a:t>canta, prega </a:t>
            </a:r>
            <a:r>
              <a:rPr lang="it-IT" sz="3600" dirty="0">
                <a:solidFill>
                  <a:schemeClr val="bg1"/>
                </a:solidFill>
                <a:latin typeface="Encode Sans Semi Expanded" panose="00000505000000000000" pitchFamily="2" charset="0"/>
              </a:rPr>
              <a:t>con il Suo Signore.  </a:t>
            </a:r>
          </a:p>
          <a:p>
            <a:pPr algn="just"/>
            <a:endParaRPr lang="it-IT" sz="2000" dirty="0">
              <a:solidFill>
                <a:schemeClr val="bg1"/>
              </a:solidFill>
              <a:latin typeface="Encode Sans Semi Expanded" panose="00000505000000000000" pitchFamily="2" charset="0"/>
            </a:endParaRPr>
          </a:p>
          <a:p>
            <a:pPr algn="just"/>
            <a:r>
              <a:rPr lang="it-IT" sz="3600" dirty="0">
                <a:solidFill>
                  <a:schemeClr val="bg1"/>
                </a:solidFill>
                <a:latin typeface="Encode Sans Semi Expanded" panose="00000505000000000000" pitchFamily="2" charset="0"/>
              </a:rPr>
              <a:t>(vedi, ad esempio, </a:t>
            </a:r>
            <a:r>
              <a:rPr lang="it-IT" sz="3600" i="1" dirty="0">
                <a:solidFill>
                  <a:schemeClr val="bg1"/>
                </a:solidFill>
                <a:latin typeface="Encode Sans Semi Expanded" panose="00000505000000000000" pitchFamily="2" charset="0"/>
              </a:rPr>
              <a:t>1Cronache </a:t>
            </a:r>
            <a:r>
              <a:rPr lang="it-IT" sz="3600" dirty="0">
                <a:solidFill>
                  <a:schemeClr val="bg1"/>
                </a:solidFill>
                <a:latin typeface="Encode Sans Semi Expanded" panose="00000505000000000000" pitchFamily="2" charset="0"/>
              </a:rPr>
              <a:t>25,1). </a:t>
            </a:r>
          </a:p>
          <a:p>
            <a:pPr algn="just">
              <a:lnSpc>
                <a:spcPct val="115000"/>
              </a:lnSpc>
              <a:spcAft>
                <a:spcPts val="800"/>
              </a:spcAft>
              <a:buNone/>
            </a:pPr>
            <a:r>
              <a:rPr lang="it-IT" sz="8800" b="1" dirty="0">
                <a:solidFill>
                  <a:schemeClr val="bg1"/>
                </a:solidFill>
                <a:latin typeface="Encode Sans Semi Expanded" panose="00000505000000000000" pitchFamily="2" charset="0"/>
              </a:rPr>
              <a:t>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8942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7346E1-39F6-68EE-3027-3F36E2E83F0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353D7D9-33DE-FF36-07B1-6BC0F1D8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2615C48-5F4A-C718-697E-F95C0AEB82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AAF9BD5-20C9-98DB-CA1D-749D7819B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0874B2-7581-D5FD-C966-11F8DF8E9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F6BE903-A2C2-7A49-3818-E6C310643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C16F7C8-AD78-E594-E325-26554653C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9FA8927-E70F-92D4-3565-5B71370D0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62D7F09-780F-2A87-7192-330332B7E498}"/>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CB47ACE3-6A15-B19E-48AF-79B6C5DEFC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1157A909-90CB-A037-F9DA-F703C45745B7}"/>
              </a:ext>
            </a:extLst>
          </p:cNvPr>
          <p:cNvSpPr txBox="1"/>
          <p:nvPr/>
        </p:nvSpPr>
        <p:spPr>
          <a:xfrm>
            <a:off x="138995" y="399626"/>
            <a:ext cx="11772269" cy="10360529"/>
          </a:xfrm>
          <a:prstGeom prst="rect">
            <a:avLst/>
          </a:prstGeom>
          <a:noFill/>
        </p:spPr>
        <p:txBody>
          <a:bodyPr wrap="square">
            <a:spAutoFit/>
          </a:bodyPr>
          <a:lstStyle/>
          <a:p>
            <a:pPr lvl="1"/>
            <a:endParaRPr lang="it-IT" dirty="0">
              <a:solidFill>
                <a:schemeClr val="bg1"/>
              </a:solidFill>
              <a:latin typeface="Encode Sans Semi Expanded" panose="00000505000000000000" pitchFamily="2" charset="0"/>
            </a:endParaRPr>
          </a:p>
          <a:p>
            <a:pPr algn="ctr">
              <a:lnSpc>
                <a:spcPct val="115000"/>
              </a:lnSpc>
              <a:spcAft>
                <a:spcPts val="800"/>
              </a:spcAft>
              <a:buNone/>
            </a:pPr>
            <a:r>
              <a:rPr lang="it-IT" sz="9600" b="1" dirty="0">
                <a:solidFill>
                  <a:schemeClr val="bg1"/>
                </a:solidFill>
                <a:latin typeface="Encode Sans Semi Expanded" panose="00000505000000000000" pitchFamily="2" charset="0"/>
              </a:rPr>
              <a:t>GIOSUÈ</a:t>
            </a:r>
          </a:p>
          <a:p>
            <a:pPr algn="ctr">
              <a:lnSpc>
                <a:spcPct val="115000"/>
              </a:lnSpc>
              <a:spcAft>
                <a:spcPts val="800"/>
              </a:spcAft>
              <a:buNone/>
            </a:pPr>
            <a:r>
              <a:rPr lang="it-IT" sz="9600" b="1" dirty="0">
                <a:solidFill>
                  <a:schemeClr val="bg1"/>
                </a:solidFill>
                <a:latin typeface="Encode Sans Semi Expanded" panose="00000505000000000000" pitchFamily="2" charset="0"/>
              </a:rPr>
              <a:t>e</a:t>
            </a:r>
          </a:p>
          <a:p>
            <a:pPr algn="ctr">
              <a:lnSpc>
                <a:spcPct val="115000"/>
              </a:lnSpc>
              <a:spcAft>
                <a:spcPts val="800"/>
              </a:spcAft>
              <a:buNone/>
            </a:pPr>
            <a:r>
              <a:rPr lang="it-IT" sz="9600" b="1" dirty="0">
                <a:solidFill>
                  <a:schemeClr val="bg1"/>
                </a:solidFill>
                <a:latin typeface="Encode Sans Semi Expanded" panose="00000505000000000000" pitchFamily="2" charset="0"/>
              </a:rPr>
              <a:t>GESÙ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80330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FE6750-C52A-24BA-38B3-435011360340}"/>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67A0717-949B-EBFB-675F-645DC26C9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07CB053-39BA-9EEE-26E7-7A6EBD5ED2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5B8DE5D-62B8-3323-FEB5-605D771E5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9F151CF-21F6-AFA4-A49D-620381A4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A1D9F9A-0406-E48F-B731-2195745F6B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BB31BC6-EB5C-6F13-8743-91EE2AEA6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0DE9785-A415-F2E2-CD76-18E107A89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EBAD961-3C26-660B-92BF-C07B4CBBC64B}"/>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DB25D2E-CB40-F3C4-3099-0B8E74DAF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0F26C5C4-0B54-B6EC-78BF-0FD7E7E2F1E7}"/>
              </a:ext>
            </a:extLst>
          </p:cNvPr>
          <p:cNvSpPr txBox="1"/>
          <p:nvPr/>
        </p:nvSpPr>
        <p:spPr>
          <a:xfrm>
            <a:off x="138995" y="399626"/>
            <a:ext cx="11772269" cy="9935797"/>
          </a:xfrm>
          <a:prstGeom prst="rect">
            <a:avLst/>
          </a:prstGeom>
          <a:noFill/>
        </p:spPr>
        <p:txBody>
          <a:bodyPr wrap="square">
            <a:spAutoFit/>
          </a:bodyPr>
          <a:lstStyle/>
          <a:p>
            <a:pPr lvl="1"/>
            <a:endParaRPr lang="it-IT" dirty="0">
              <a:solidFill>
                <a:schemeClr val="bg1"/>
              </a:solidFill>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Chi è il Signore?</a:t>
            </a:r>
          </a:p>
          <a:p>
            <a:pPr algn="just">
              <a:lnSpc>
                <a:spcPct val="115000"/>
              </a:lnSpc>
              <a:spcAft>
                <a:spcPts val="800"/>
              </a:spcAft>
              <a:buNone/>
            </a:pPr>
            <a:r>
              <a:rPr lang="it-IT" sz="8800" b="1" dirty="0">
                <a:solidFill>
                  <a:schemeClr val="bg1"/>
                </a:solidFill>
                <a:latin typeface="Encode Sans Semi Expanded" panose="00000505000000000000" pitchFamily="2" charset="0"/>
              </a:rPr>
              <a:t>Chi siamo noi?</a:t>
            </a:r>
          </a:p>
          <a:p>
            <a:pPr algn="just">
              <a:lnSpc>
                <a:spcPct val="115000"/>
              </a:lnSpc>
              <a:spcAft>
                <a:spcPts val="800"/>
              </a:spcAft>
              <a:buNone/>
            </a:pPr>
            <a:r>
              <a:rPr lang="it-IT" sz="8800" b="1" dirty="0">
                <a:solidFill>
                  <a:schemeClr val="bg1"/>
                </a:solidFill>
                <a:latin typeface="Encode Sans Semi Expanded" panose="00000505000000000000" pitchFamily="2" charset="0"/>
              </a:rPr>
              <a:t>Chi sono loro?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47340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C157D-FD8B-E47B-DDE0-3BCAC47AC5B7}"/>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71D2A398-CEE9-57FF-5BFC-75C6FE01B28E}"/>
              </a:ext>
            </a:extLst>
          </p:cNvPr>
          <p:cNvSpPr txBox="1"/>
          <p:nvPr/>
        </p:nvSpPr>
        <p:spPr>
          <a:xfrm>
            <a:off x="558800" y="83539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4" name="CasellaDiTesto 3">
            <a:extLst>
              <a:ext uri="{FF2B5EF4-FFF2-40B4-BE49-F238E27FC236}">
                <a16:creationId xmlns:a16="http://schemas.microsoft.com/office/drawing/2014/main" id="{8C452E40-8F32-731A-A8FE-7461014B8275}"/>
              </a:ext>
            </a:extLst>
          </p:cNvPr>
          <p:cNvSpPr txBox="1"/>
          <p:nvPr/>
        </p:nvSpPr>
        <p:spPr>
          <a:xfrm>
            <a:off x="558800" y="260831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3</a:t>
            </a:r>
          </a:p>
        </p:txBody>
      </p:sp>
      <p:sp>
        <p:nvSpPr>
          <p:cNvPr id="5" name="CasellaDiTesto 4">
            <a:extLst>
              <a:ext uri="{FF2B5EF4-FFF2-40B4-BE49-F238E27FC236}">
                <a16:creationId xmlns:a16="http://schemas.microsoft.com/office/drawing/2014/main" id="{262F0892-112D-AD99-8E96-366FCE6D0C7F}"/>
              </a:ext>
            </a:extLst>
          </p:cNvPr>
          <p:cNvSpPr txBox="1"/>
          <p:nvPr/>
        </p:nvSpPr>
        <p:spPr>
          <a:xfrm>
            <a:off x="558800" y="43355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4</a:t>
            </a:r>
          </a:p>
        </p:txBody>
      </p:sp>
      <p:sp>
        <p:nvSpPr>
          <p:cNvPr id="6" name="CasellaDiTesto 5">
            <a:extLst>
              <a:ext uri="{FF2B5EF4-FFF2-40B4-BE49-F238E27FC236}">
                <a16:creationId xmlns:a16="http://schemas.microsoft.com/office/drawing/2014/main" id="{6049AAA1-5585-F2D5-EB54-EE6F369487FB}"/>
              </a:ext>
            </a:extLst>
          </p:cNvPr>
          <p:cNvSpPr txBox="1"/>
          <p:nvPr/>
        </p:nvSpPr>
        <p:spPr>
          <a:xfrm>
            <a:off x="558800" y="60627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9E3DC49F-332E-2803-A569-61830A6CC6B7}"/>
              </a:ext>
            </a:extLst>
          </p:cNvPr>
          <p:cNvSpPr txBox="1"/>
          <p:nvPr/>
        </p:nvSpPr>
        <p:spPr>
          <a:xfrm>
            <a:off x="558800" y="778991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515002A3-E16B-75BE-0158-8CE9EC5771EC}"/>
              </a:ext>
            </a:extLst>
          </p:cNvPr>
          <p:cNvSpPr txBox="1"/>
          <p:nvPr/>
        </p:nvSpPr>
        <p:spPr>
          <a:xfrm>
            <a:off x="548640" y="-891808"/>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4E12578A-5581-C90D-D16E-CEF6B3592787}"/>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AC2A0CDD-B681-3BDC-BD06-DB916BA17AA6}"/>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49FED04D-0AFE-76B4-0A56-C62BA8B977C4}"/>
              </a:ext>
            </a:extLst>
          </p:cNvPr>
          <p:cNvSpPr txBox="1"/>
          <p:nvPr/>
        </p:nvSpPr>
        <p:spPr>
          <a:xfrm>
            <a:off x="1849120" y="-2532061"/>
            <a:ext cx="268224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Divisione del Regno:</a:t>
            </a:r>
          </a:p>
        </p:txBody>
      </p:sp>
      <p:sp>
        <p:nvSpPr>
          <p:cNvPr id="12" name="CasellaDiTesto 11">
            <a:extLst>
              <a:ext uri="{FF2B5EF4-FFF2-40B4-BE49-F238E27FC236}">
                <a16:creationId xmlns:a16="http://schemas.microsoft.com/office/drawing/2014/main" id="{F4D34D1B-8C26-BAA5-1134-0451AD125F08}"/>
              </a:ext>
            </a:extLst>
          </p:cNvPr>
          <p:cNvSpPr txBox="1"/>
          <p:nvPr/>
        </p:nvSpPr>
        <p:spPr>
          <a:xfrm>
            <a:off x="4556760" y="-2886004"/>
            <a:ext cx="6863080" cy="1107996"/>
          </a:xfrm>
          <a:prstGeom prst="rect">
            <a:avLst/>
          </a:prstGeom>
          <a:noFill/>
        </p:spPr>
        <p:txBody>
          <a:bodyPr wrap="square">
            <a:spAutoFit/>
          </a:bodyPr>
          <a:lstStyle/>
          <a:p>
            <a:r>
              <a:rPr lang="it-IT" sz="1600" dirty="0">
                <a:latin typeface="Encode Sans Semi Expanded Light" panose="00000405000000000000" pitchFamily="2" charset="0"/>
              </a:rPr>
              <a:t>→ Regno di Israele (Nord: </a:t>
            </a:r>
            <a:r>
              <a:rPr lang="it-IT" sz="1600" dirty="0" err="1">
                <a:latin typeface="Encode Sans Semi Expanded Light" panose="00000405000000000000" pitchFamily="2" charset="0"/>
              </a:rPr>
              <a:t>Tirsa</a:t>
            </a:r>
            <a:r>
              <a:rPr lang="it-IT" sz="1600" dirty="0">
                <a:latin typeface="Encode Sans Semi Expanded Light" panose="00000405000000000000" pitchFamily="2" charset="0"/>
              </a:rPr>
              <a:t>, poi Samaria): </a:t>
            </a:r>
            <a:r>
              <a:rPr lang="it-IT" sz="1600" dirty="0" err="1">
                <a:latin typeface="Encode Sans Semi Expanded Light" panose="00000405000000000000" pitchFamily="2" charset="0"/>
              </a:rPr>
              <a:t>Geroboamo</a:t>
            </a:r>
            <a:r>
              <a:rPr lang="it-IT" sz="1600" dirty="0">
                <a:latin typeface="Encode Sans Semi Expanded Light" panose="00000405000000000000" pitchFamily="2" charset="0"/>
              </a:rPr>
              <a:t> (serie di Re …)</a:t>
            </a:r>
          </a:p>
          <a:p>
            <a:endParaRPr lang="it-IT" sz="1600" dirty="0">
              <a:latin typeface="Encode Sans Semi Expanded Light" panose="00000405000000000000" pitchFamily="2" charset="0"/>
            </a:endParaRPr>
          </a:p>
          <a:p>
            <a:endParaRPr lang="it-IT" sz="1600" dirty="0">
              <a:latin typeface="Encode Sans Semi Expanded Light" panose="00000405000000000000" pitchFamily="2" charset="0"/>
            </a:endParaRPr>
          </a:p>
          <a:p>
            <a:r>
              <a:rPr lang="it-IT" sz="1600" dirty="0">
                <a:latin typeface="Encode Sans Semi Expanded Light" panose="00000405000000000000" pitchFamily="2" charset="0"/>
              </a:rPr>
              <a:t>→ Regno di Giuda (Sud: Gerusalemme): Roboamo (serie di Re …)</a:t>
            </a:r>
          </a:p>
        </p:txBody>
      </p:sp>
      <p:sp>
        <p:nvSpPr>
          <p:cNvPr id="18" name="CasellaDiTesto 17">
            <a:extLst>
              <a:ext uri="{FF2B5EF4-FFF2-40B4-BE49-F238E27FC236}">
                <a16:creationId xmlns:a16="http://schemas.microsoft.com/office/drawing/2014/main" id="{3CCBF4EB-ACD6-5E48-9572-081996E20FCB}"/>
              </a:ext>
            </a:extLst>
          </p:cNvPr>
          <p:cNvSpPr txBox="1"/>
          <p:nvPr/>
        </p:nvSpPr>
        <p:spPr>
          <a:xfrm>
            <a:off x="1849120" y="2678324"/>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19" name="CasellaDiTesto 18">
            <a:extLst>
              <a:ext uri="{FF2B5EF4-FFF2-40B4-BE49-F238E27FC236}">
                <a16:creationId xmlns:a16="http://schemas.microsoft.com/office/drawing/2014/main" id="{B6457BFD-0C80-8129-68A3-58A49A91F723}"/>
              </a:ext>
            </a:extLst>
          </p:cNvPr>
          <p:cNvSpPr txBox="1"/>
          <p:nvPr/>
        </p:nvSpPr>
        <p:spPr>
          <a:xfrm>
            <a:off x="8920480" y="3216933"/>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Tree>
    <p:extLst>
      <p:ext uri="{BB962C8B-B14F-4D97-AF65-F5344CB8AC3E}">
        <p14:creationId xmlns:p14="http://schemas.microsoft.com/office/powerpoint/2010/main" val="3289210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2443-9E65-AD67-9CC4-2B141CF69AD9}"/>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5ACE6150-B921-19C8-2D08-0F50F186D13B}"/>
              </a:ext>
            </a:extLst>
          </p:cNvPr>
          <p:cNvSpPr txBox="1"/>
          <p:nvPr/>
        </p:nvSpPr>
        <p:spPr>
          <a:xfrm>
            <a:off x="558800" y="825232"/>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3</a:t>
            </a:r>
          </a:p>
        </p:txBody>
      </p:sp>
      <p:sp>
        <p:nvSpPr>
          <p:cNvPr id="3" name="CasellaDiTesto 2">
            <a:extLst>
              <a:ext uri="{FF2B5EF4-FFF2-40B4-BE49-F238E27FC236}">
                <a16:creationId xmlns:a16="http://schemas.microsoft.com/office/drawing/2014/main" id="{3D9DE113-BC9E-2385-EDFF-806241388168}"/>
              </a:ext>
            </a:extLst>
          </p:cNvPr>
          <p:cNvSpPr txBox="1"/>
          <p:nvPr/>
        </p:nvSpPr>
        <p:spPr>
          <a:xfrm>
            <a:off x="548640" y="-9299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2</a:t>
            </a:r>
          </a:p>
        </p:txBody>
      </p:sp>
      <p:sp>
        <p:nvSpPr>
          <p:cNvPr id="5" name="CasellaDiTesto 4">
            <a:extLst>
              <a:ext uri="{FF2B5EF4-FFF2-40B4-BE49-F238E27FC236}">
                <a16:creationId xmlns:a16="http://schemas.microsoft.com/office/drawing/2014/main" id="{D3B1890D-C256-1A89-D76B-E4E1B2A220EA}"/>
              </a:ext>
            </a:extLst>
          </p:cNvPr>
          <p:cNvSpPr txBox="1"/>
          <p:nvPr/>
        </p:nvSpPr>
        <p:spPr>
          <a:xfrm>
            <a:off x="558800" y="2552432"/>
            <a:ext cx="1300480" cy="1631216"/>
          </a:xfrm>
          <a:prstGeom prst="rect">
            <a:avLst/>
          </a:prstGeom>
          <a:noFill/>
        </p:spPr>
        <p:txBody>
          <a:bodyPr wrap="square" rtlCol="0">
            <a:spAutoFit/>
          </a:bodyPr>
          <a:lstStyle>
            <a:defPPr>
              <a:defRPr lang="it-IT"/>
            </a:defPPr>
            <a:lvl1pPr algn="ctr">
              <a:defRPr sz="10000">
                <a:latin typeface="Encode Sans Semi Expanded SmBd" panose="00000705000000000000" pitchFamily="2" charset="0"/>
              </a:defRPr>
            </a:lvl1pPr>
          </a:lstStyle>
          <a:p>
            <a:r>
              <a:rPr lang="it-IT" dirty="0"/>
              <a:t>4</a:t>
            </a:r>
          </a:p>
        </p:txBody>
      </p:sp>
      <p:sp>
        <p:nvSpPr>
          <p:cNvPr id="6" name="CasellaDiTesto 5">
            <a:extLst>
              <a:ext uri="{FF2B5EF4-FFF2-40B4-BE49-F238E27FC236}">
                <a16:creationId xmlns:a16="http://schemas.microsoft.com/office/drawing/2014/main" id="{7A3E2271-65EC-7889-FB75-3F22A33D1B9E}"/>
              </a:ext>
            </a:extLst>
          </p:cNvPr>
          <p:cNvSpPr txBox="1"/>
          <p:nvPr/>
        </p:nvSpPr>
        <p:spPr>
          <a:xfrm>
            <a:off x="558800" y="42796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5</a:t>
            </a:r>
          </a:p>
        </p:txBody>
      </p:sp>
      <p:sp>
        <p:nvSpPr>
          <p:cNvPr id="7" name="CasellaDiTesto 6">
            <a:extLst>
              <a:ext uri="{FF2B5EF4-FFF2-40B4-BE49-F238E27FC236}">
                <a16:creationId xmlns:a16="http://schemas.microsoft.com/office/drawing/2014/main" id="{3C618DDB-FE52-89FF-512A-484B44994423}"/>
              </a:ext>
            </a:extLst>
          </p:cNvPr>
          <p:cNvSpPr txBox="1"/>
          <p:nvPr/>
        </p:nvSpPr>
        <p:spPr>
          <a:xfrm>
            <a:off x="558800" y="6006832"/>
            <a:ext cx="1300480" cy="1631216"/>
          </a:xfrm>
          <a:prstGeom prst="rect">
            <a:avLst/>
          </a:prstGeom>
          <a:noFill/>
        </p:spPr>
        <p:txBody>
          <a:bodyPr wrap="square" rtlCol="0">
            <a:spAutoFit/>
          </a:bodyPr>
          <a:lstStyle/>
          <a:p>
            <a:pPr algn="ctr"/>
            <a:r>
              <a:rPr lang="it-IT" sz="10000" dirty="0">
                <a:solidFill>
                  <a:schemeClr val="tx1">
                    <a:alpha val="10000"/>
                  </a:schemeClr>
                </a:solidFill>
                <a:latin typeface="Encode Sans Semi Expanded SmBd" panose="00000705000000000000" pitchFamily="2" charset="0"/>
              </a:rPr>
              <a:t>6</a:t>
            </a:r>
          </a:p>
        </p:txBody>
      </p:sp>
      <p:sp>
        <p:nvSpPr>
          <p:cNvPr id="2" name="CasellaDiTesto 1">
            <a:extLst>
              <a:ext uri="{FF2B5EF4-FFF2-40B4-BE49-F238E27FC236}">
                <a16:creationId xmlns:a16="http://schemas.microsoft.com/office/drawing/2014/main" id="{F37578F7-DBA9-0F9C-D5E4-1004F8449F35}"/>
              </a:ext>
            </a:extLst>
          </p:cNvPr>
          <p:cNvSpPr txBox="1"/>
          <p:nvPr/>
        </p:nvSpPr>
        <p:spPr>
          <a:xfrm>
            <a:off x="538480" y="-2657164"/>
            <a:ext cx="1300480" cy="1631216"/>
          </a:xfrm>
          <a:prstGeom prst="rect">
            <a:avLst/>
          </a:prstGeom>
          <a:noFill/>
        </p:spPr>
        <p:txBody>
          <a:bodyPr wrap="square" rtlCol="0">
            <a:spAutoFit/>
          </a:bodyPr>
          <a:lstStyle>
            <a:defPPr>
              <a:defRPr lang="it-IT"/>
            </a:defPPr>
            <a:lvl1pPr algn="ctr">
              <a:defRPr sz="10000">
                <a:solidFill>
                  <a:schemeClr val="tx1">
                    <a:alpha val="10000"/>
                  </a:schemeClr>
                </a:solidFill>
                <a:latin typeface="Encode Sans Semi Expanded SmBd" panose="00000705000000000000" pitchFamily="2" charset="0"/>
              </a:defRPr>
            </a:lvl1pPr>
          </a:lstStyle>
          <a:p>
            <a:r>
              <a:rPr lang="it-IT" dirty="0"/>
              <a:t>1</a:t>
            </a:r>
          </a:p>
        </p:txBody>
      </p:sp>
      <p:sp>
        <p:nvSpPr>
          <p:cNvPr id="13" name="CasellaDiTesto 12">
            <a:extLst>
              <a:ext uri="{FF2B5EF4-FFF2-40B4-BE49-F238E27FC236}">
                <a16:creationId xmlns:a16="http://schemas.microsoft.com/office/drawing/2014/main" id="{F2C2495D-C27F-CE0F-51BA-CA5926058021}"/>
              </a:ext>
            </a:extLst>
          </p:cNvPr>
          <p:cNvSpPr txBox="1"/>
          <p:nvPr/>
        </p:nvSpPr>
        <p:spPr>
          <a:xfrm>
            <a:off x="1849120" y="4411140"/>
            <a:ext cx="2885440" cy="400110"/>
          </a:xfrm>
          <a:prstGeom prst="rect">
            <a:avLst/>
          </a:prstGeom>
          <a:noFill/>
        </p:spPr>
        <p:txBody>
          <a:bodyPr wrap="square" rtlCol="0">
            <a:spAutoFit/>
          </a:bodyPr>
          <a:lstStyle/>
          <a:p>
            <a:r>
              <a:rPr lang="it-IT" sz="2000" i="1" dirty="0" err="1">
                <a:solidFill>
                  <a:srgbClr val="FF0000"/>
                </a:solidFill>
                <a:latin typeface="Encode Sans Semi Expanded Mediu" panose="00000605000000000000" pitchFamily="2" charset="0"/>
              </a:rPr>
              <a:t>Gen</a:t>
            </a:r>
            <a:r>
              <a:rPr lang="it-IT" sz="2000" dirty="0">
                <a:solidFill>
                  <a:srgbClr val="FF0000"/>
                </a:solidFill>
                <a:latin typeface="Encode Sans Semi Expanded Mediu" panose="00000605000000000000" pitchFamily="2" charset="0"/>
              </a:rPr>
              <a:t> 1-11: </a:t>
            </a:r>
            <a:r>
              <a:rPr lang="it-IT" sz="2000" cap="small" dirty="0">
                <a:solidFill>
                  <a:srgbClr val="FF0000"/>
                </a:solidFill>
                <a:latin typeface="Encode Sans Semi Expanded Mediu" panose="00000605000000000000" pitchFamily="2" charset="0"/>
              </a:rPr>
              <a:t>Metastoria</a:t>
            </a:r>
          </a:p>
        </p:txBody>
      </p:sp>
      <p:sp>
        <p:nvSpPr>
          <p:cNvPr id="15" name="Rettangolo 14">
            <a:extLst>
              <a:ext uri="{FF2B5EF4-FFF2-40B4-BE49-F238E27FC236}">
                <a16:creationId xmlns:a16="http://schemas.microsoft.com/office/drawing/2014/main" id="{D6E7A471-9511-654E-4CAD-A61091BE0E20}"/>
              </a:ext>
            </a:extLst>
          </p:cNvPr>
          <p:cNvSpPr/>
          <p:nvPr/>
        </p:nvSpPr>
        <p:spPr>
          <a:xfrm>
            <a:off x="4556760" y="4509595"/>
            <a:ext cx="7351200" cy="2032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158BB7BF-836B-56F2-6655-949A1F0BA46E}"/>
              </a:ext>
            </a:extLst>
          </p:cNvPr>
          <p:cNvSpPr txBox="1"/>
          <p:nvPr/>
        </p:nvSpPr>
        <p:spPr>
          <a:xfrm>
            <a:off x="1849120" y="-2076556"/>
            <a:ext cx="7071360" cy="1477328"/>
          </a:xfrm>
          <a:prstGeom prst="rect">
            <a:avLst/>
          </a:prstGeom>
          <a:noFill/>
        </p:spPr>
        <p:txBody>
          <a:bodyPr wrap="square">
            <a:spAutoFit/>
          </a:bodyPr>
          <a:lstStyle/>
          <a:p>
            <a:r>
              <a:rPr lang="it-IT" dirty="0">
                <a:latin typeface="Encode Sans Semi Expanded Light" panose="00000405000000000000" pitchFamily="2" charset="0"/>
              </a:rPr>
              <a:t>Nord → Esilio ad opera degli Assiri (721 a.C.)</a:t>
            </a: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endParaRPr lang="it-IT" dirty="0">
              <a:latin typeface="Encode Sans Semi Expanded Light" panose="00000405000000000000" pitchFamily="2" charset="0"/>
            </a:endParaRPr>
          </a:p>
          <a:p>
            <a:r>
              <a:rPr lang="it-IT" dirty="0">
                <a:latin typeface="Encode Sans Semi Expanded Light" panose="00000405000000000000" pitchFamily="2" charset="0"/>
              </a:rPr>
              <a:t>                              Sud → Esilio ad opera dei Babilonesi (586/7 a.C.)</a:t>
            </a:r>
          </a:p>
        </p:txBody>
      </p:sp>
      <p:sp>
        <p:nvSpPr>
          <p:cNvPr id="22" name="CasellaDiTesto 21">
            <a:extLst>
              <a:ext uri="{FF2B5EF4-FFF2-40B4-BE49-F238E27FC236}">
                <a16:creationId xmlns:a16="http://schemas.microsoft.com/office/drawing/2014/main" id="{EBA9CC33-574D-534B-7E6F-728B1FF7D044}"/>
              </a:ext>
            </a:extLst>
          </p:cNvPr>
          <p:cNvSpPr txBox="1"/>
          <p:nvPr/>
        </p:nvSpPr>
        <p:spPr>
          <a:xfrm>
            <a:off x="8920480" y="-1537947"/>
            <a:ext cx="2438400" cy="400110"/>
          </a:xfrm>
          <a:prstGeom prst="rect">
            <a:avLst/>
          </a:prstGeom>
          <a:noFill/>
        </p:spPr>
        <p:txBody>
          <a:bodyPr wrap="square">
            <a:spAutoFit/>
          </a:bodyPr>
          <a:lstStyle/>
          <a:p>
            <a:r>
              <a:rPr lang="it-IT" sz="2000" dirty="0">
                <a:highlight>
                  <a:srgbClr val="C0C0C0"/>
                </a:highlight>
                <a:latin typeface="Encode Sans Semi Expanded Mediu" panose="00000605000000000000" pitchFamily="2" charset="0"/>
              </a:rPr>
              <a:t>ESILIO/DIASPORA</a:t>
            </a:r>
          </a:p>
        </p:txBody>
      </p:sp>
      <p:sp>
        <p:nvSpPr>
          <p:cNvPr id="23" name="CasellaDiTesto 22">
            <a:extLst>
              <a:ext uri="{FF2B5EF4-FFF2-40B4-BE49-F238E27FC236}">
                <a16:creationId xmlns:a16="http://schemas.microsoft.com/office/drawing/2014/main" id="{AAB083D6-4217-5AAF-93AA-6FA32AB30D3C}"/>
              </a:ext>
            </a:extLst>
          </p:cNvPr>
          <p:cNvSpPr txBox="1"/>
          <p:nvPr/>
        </p:nvSpPr>
        <p:spPr>
          <a:xfrm>
            <a:off x="1838960" y="3105834"/>
            <a:ext cx="9580880" cy="369332"/>
          </a:xfrm>
          <a:prstGeom prst="rect">
            <a:avLst/>
          </a:prstGeom>
          <a:noFill/>
        </p:spPr>
        <p:txBody>
          <a:bodyPr wrap="square" rtlCol="0">
            <a:spAutoFit/>
          </a:bodyPr>
          <a:lstStyle/>
          <a:p>
            <a:r>
              <a:rPr lang="it-IT" dirty="0">
                <a:latin typeface="Encode Sans Semi Expanded Light" panose="00000405000000000000" pitchFamily="2" charset="0"/>
              </a:rPr>
              <a:t>538 Ciro (Persiani) → </a:t>
            </a:r>
            <a:r>
              <a:rPr lang="it-IT" dirty="0">
                <a:highlight>
                  <a:srgbClr val="C0C0C0"/>
                </a:highlight>
                <a:latin typeface="Encode Sans Semi Expanded Mediu" panose="00000605000000000000" pitchFamily="2" charset="0"/>
              </a:rPr>
              <a:t>RITORNO DALL’ESILIO</a:t>
            </a:r>
            <a:r>
              <a:rPr lang="it-IT" dirty="0">
                <a:latin typeface="Encode Sans Semi Expanded Light" panose="00000405000000000000" pitchFamily="2" charset="0"/>
              </a:rPr>
              <a:t>: Esdra e Neemia (V/IV a.C.) → </a:t>
            </a:r>
            <a:r>
              <a:rPr lang="it-IT" dirty="0">
                <a:highlight>
                  <a:srgbClr val="C0C0C0"/>
                </a:highlight>
                <a:latin typeface="Encode Sans Semi Expanded Mediu" panose="00000605000000000000" pitchFamily="2" charset="0"/>
              </a:rPr>
              <a:t>2^ Tempio</a:t>
            </a:r>
          </a:p>
        </p:txBody>
      </p:sp>
    </p:spTree>
    <p:extLst>
      <p:ext uri="{BB962C8B-B14F-4D97-AF65-F5344CB8AC3E}">
        <p14:creationId xmlns:p14="http://schemas.microsoft.com/office/powerpoint/2010/main" val="4023444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A7CBA1-C594-ECDA-EB99-1E827FD69EC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FB32E14-165D-BB06-0882-EA28FE12D6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B344A30-1C34-ABA4-6588-041A5F50F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7C22EF2-4322-CA16-7632-2B9B70A601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BD9E9EC-6DB1-34F6-BE2F-7BB772AD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2695FBA-68B7-84F9-0830-5653ECE04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22EFCF7-B51A-427C-2CF5-969B9DEF6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F297FCE-FD62-4D96-7270-004DF501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6FC27CF-5CE3-1E7E-E215-EDCC2887A05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DB931CF-0C46-5372-C9AD-880B6198B1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48D6363C-1AC6-4AF2-658A-97E76B92705E}"/>
              </a:ext>
            </a:extLst>
          </p:cNvPr>
          <p:cNvSpPr txBox="1"/>
          <p:nvPr/>
        </p:nvSpPr>
        <p:spPr>
          <a:xfrm>
            <a:off x="138995" y="399626"/>
            <a:ext cx="11772269" cy="8275855"/>
          </a:xfrm>
          <a:prstGeom prst="rect">
            <a:avLst/>
          </a:prstGeom>
          <a:noFill/>
        </p:spPr>
        <p:txBody>
          <a:bodyPr wrap="square">
            <a:spAutoFit/>
          </a:bodyPr>
          <a:lstStyle/>
          <a:p>
            <a:pPr lvl="1"/>
            <a:endParaRPr lang="it-IT" dirty="0">
              <a:solidFill>
                <a:schemeClr val="bg1"/>
              </a:solidFill>
              <a:latin typeface="Encode Sans Semi Expanded" panose="00000505000000000000" pitchFamily="2" charset="0"/>
            </a:endParaRPr>
          </a:p>
          <a:p>
            <a:pPr algn="just">
              <a:lnSpc>
                <a:spcPct val="115000"/>
              </a:lnSpc>
              <a:spcAft>
                <a:spcPts val="800"/>
              </a:spcAft>
              <a:buNone/>
            </a:pPr>
            <a:r>
              <a:rPr lang="it-IT" sz="8800" b="1" dirty="0">
                <a:solidFill>
                  <a:schemeClr val="bg1"/>
                </a:solidFill>
                <a:latin typeface="Encode Sans Semi Expanded" panose="00000505000000000000" pitchFamily="2" charset="0"/>
              </a:rPr>
              <a:t>Il Dio «Altro»</a:t>
            </a:r>
          </a:p>
          <a:p>
            <a:pPr algn="just">
              <a:lnSpc>
                <a:spcPct val="115000"/>
              </a:lnSpc>
              <a:spcAft>
                <a:spcPts val="800"/>
              </a:spcAft>
              <a:buNone/>
            </a:pPr>
            <a:r>
              <a:rPr lang="it-IT" sz="8800" b="1" dirty="0">
                <a:solidFill>
                  <a:schemeClr val="bg1"/>
                </a:solidFill>
                <a:latin typeface="Encode Sans Semi Expanded" panose="00000505000000000000" pitchFamily="2" charset="0"/>
              </a:rPr>
              <a:t>E l’idolatria … </a:t>
            </a:r>
          </a:p>
          <a:p>
            <a:pPr algn="just">
              <a:lnSpc>
                <a:spcPct val="115000"/>
              </a:lnSpc>
              <a:spcAft>
                <a:spcPts val="800"/>
              </a:spcAft>
              <a:buNone/>
            </a:pPr>
            <a:endParaRPr lang="it-IT" sz="287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213289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3FE406-658A-9C8A-1B0D-535A4E22574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FB6B7F5-73EA-34F1-EC85-011B1CA8F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34E5905-0463-6ACD-4FEA-00B6B6B7B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A8FA2A8-F027-456F-94D4-79630E0F29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879BE43-AECE-2DDC-1211-F88D99034E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92C8D8F-10E8-B77C-BE0D-EC315AF0B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56C2CF4-8A7A-3E1A-A68A-72A7E2AE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EA1E75D-C088-5FDB-5FDA-1568E51D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664A392-7B24-667A-DBC0-9E4ACAF7C9E1}"/>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72DFFDBC-2906-80C1-67FE-C09D40D12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A26E5B16-C5DB-0293-E52A-6FB5F1422D35}"/>
              </a:ext>
            </a:extLst>
          </p:cNvPr>
          <p:cNvSpPr txBox="1"/>
          <p:nvPr/>
        </p:nvSpPr>
        <p:spPr>
          <a:xfrm>
            <a:off x="116541" y="698043"/>
            <a:ext cx="11794724" cy="5632311"/>
          </a:xfrm>
          <a:prstGeom prst="rect">
            <a:avLst/>
          </a:prstGeom>
          <a:noFill/>
        </p:spPr>
        <p:txBody>
          <a:bodyPr wrap="square">
            <a:spAutoFit/>
          </a:bodyPr>
          <a:lstStyle/>
          <a:p>
            <a:pPr algn="just"/>
            <a:r>
              <a:rPr lang="it-IT" sz="2400" b="1" i="1" dirty="0">
                <a:solidFill>
                  <a:schemeClr val="bg1"/>
                </a:solidFill>
                <a:latin typeface="Encode Sans Semi Expanded" panose="00000505000000000000" pitchFamily="2" charset="0"/>
              </a:rPr>
              <a:t>Gs </a:t>
            </a:r>
            <a:r>
              <a:rPr lang="it-IT" sz="2400" b="1" dirty="0">
                <a:solidFill>
                  <a:schemeClr val="bg1"/>
                </a:solidFill>
                <a:latin typeface="Encode Sans Semi Expanded" panose="00000505000000000000" pitchFamily="2" charset="0"/>
              </a:rPr>
              <a:t>3,7-13</a:t>
            </a:r>
            <a:endParaRPr lang="it-IT" sz="2400" dirty="0">
              <a:solidFill>
                <a:schemeClr val="bg1"/>
              </a:solidFill>
              <a:latin typeface="Encode Sans Semi Expanded" panose="00000505000000000000" pitchFamily="2" charset="0"/>
            </a:endParaRPr>
          </a:p>
          <a:p>
            <a:pPr algn="just"/>
            <a:r>
              <a:rPr lang="it-IT" sz="2400" baseline="30000" dirty="0">
                <a:solidFill>
                  <a:schemeClr val="bg1"/>
                </a:solidFill>
                <a:latin typeface="Encode Sans Semi Expanded" panose="00000505000000000000" pitchFamily="2" charset="0"/>
              </a:rPr>
              <a:t>7</a:t>
            </a:r>
            <a:r>
              <a:rPr lang="it-IT" sz="2400" dirty="0">
                <a:solidFill>
                  <a:schemeClr val="bg1"/>
                </a:solidFill>
                <a:latin typeface="Encode Sans Semi Expanded" panose="00000505000000000000" pitchFamily="2" charset="0"/>
              </a:rPr>
              <a:t>Il Signore disse a Giosuè: «Oggi comincerò a renderti grande agli occhi di tutto Israele, perché sappiano che, come sono stato con Mosè, così sarò con te. </a:t>
            </a:r>
            <a:r>
              <a:rPr lang="it-IT" sz="2400" baseline="30000" dirty="0">
                <a:solidFill>
                  <a:schemeClr val="bg1"/>
                </a:solidFill>
                <a:latin typeface="Encode Sans Semi Expanded" panose="00000505000000000000" pitchFamily="2" charset="0"/>
              </a:rPr>
              <a:t>8</a:t>
            </a:r>
            <a:r>
              <a:rPr lang="it-IT" sz="2400" dirty="0">
                <a:solidFill>
                  <a:schemeClr val="bg1"/>
                </a:solidFill>
                <a:latin typeface="Encode Sans Semi Expanded" panose="00000505000000000000" pitchFamily="2" charset="0"/>
              </a:rPr>
              <a:t>Da parte tua, ordina ai sacerdoti che portano l’arca dell'alleanza: “Una volta arrivati alla riva delle acque del Giordano, vi fermerete”». </a:t>
            </a:r>
          </a:p>
          <a:p>
            <a:pPr algn="just"/>
            <a:r>
              <a:rPr lang="it-IT" sz="2400" baseline="30000" dirty="0">
                <a:solidFill>
                  <a:schemeClr val="bg1"/>
                </a:solidFill>
                <a:latin typeface="Encode Sans Semi Expanded" panose="00000505000000000000" pitchFamily="2" charset="0"/>
              </a:rPr>
              <a:t>9</a:t>
            </a:r>
            <a:r>
              <a:rPr lang="it-IT" sz="2400" dirty="0">
                <a:solidFill>
                  <a:schemeClr val="bg1"/>
                </a:solidFill>
                <a:latin typeface="Encode Sans Semi Expanded" panose="00000505000000000000" pitchFamily="2" charset="0"/>
              </a:rPr>
              <a:t>Disse allora Giosuè agli Israeliti: «Venite qui ad ascoltare gli ordini del Signore, vostro Dio». </a:t>
            </a:r>
          </a:p>
          <a:p>
            <a:pPr algn="just"/>
            <a:r>
              <a:rPr lang="it-IT" sz="2400" baseline="30000" dirty="0">
                <a:solidFill>
                  <a:schemeClr val="bg1"/>
                </a:solidFill>
                <a:latin typeface="Encode Sans Semi Expanded" panose="00000505000000000000" pitchFamily="2" charset="0"/>
              </a:rPr>
              <a:t>10</a:t>
            </a:r>
            <a:r>
              <a:rPr lang="it-IT" sz="2400" dirty="0">
                <a:solidFill>
                  <a:schemeClr val="bg1"/>
                </a:solidFill>
                <a:latin typeface="Encode Sans Semi Expanded" panose="00000505000000000000" pitchFamily="2" charset="0"/>
              </a:rPr>
              <a:t>Disse ancora Giosuè: «Da ciò saprete che in mezzo a voi vi è un Dio vivente: proprio lui caccerà via dinanzi a voi il Cananeo, l’Ittita, l’</a:t>
            </a:r>
            <a:r>
              <a:rPr lang="it-IT" sz="2400" dirty="0" err="1">
                <a:solidFill>
                  <a:schemeClr val="bg1"/>
                </a:solidFill>
                <a:latin typeface="Encode Sans Semi Expanded" panose="00000505000000000000" pitchFamily="2" charset="0"/>
              </a:rPr>
              <a:t>Eveo</a:t>
            </a:r>
            <a:r>
              <a:rPr lang="it-IT" sz="2400" dirty="0">
                <a:solidFill>
                  <a:schemeClr val="bg1"/>
                </a:solidFill>
                <a:latin typeface="Encode Sans Semi Expanded" panose="00000505000000000000" pitchFamily="2" charset="0"/>
              </a:rPr>
              <a:t>, il </a:t>
            </a:r>
            <a:r>
              <a:rPr lang="it-IT" sz="2400" dirty="0" err="1">
                <a:solidFill>
                  <a:schemeClr val="bg1"/>
                </a:solidFill>
                <a:latin typeface="Encode Sans Semi Expanded" panose="00000505000000000000" pitchFamily="2" charset="0"/>
              </a:rPr>
              <a:t>Perizzita</a:t>
            </a:r>
            <a:r>
              <a:rPr lang="it-IT" sz="2400" dirty="0">
                <a:solidFill>
                  <a:schemeClr val="bg1"/>
                </a:solidFill>
                <a:latin typeface="Encode Sans Semi Expanded" panose="00000505000000000000" pitchFamily="2" charset="0"/>
              </a:rPr>
              <a:t>, il </a:t>
            </a:r>
            <a:r>
              <a:rPr lang="it-IT" sz="2400" dirty="0" err="1">
                <a:solidFill>
                  <a:schemeClr val="bg1"/>
                </a:solidFill>
                <a:latin typeface="Encode Sans Semi Expanded" panose="00000505000000000000" pitchFamily="2" charset="0"/>
              </a:rPr>
              <a:t>Gergeseo</a:t>
            </a:r>
            <a:r>
              <a:rPr lang="it-IT" sz="2400" dirty="0">
                <a:solidFill>
                  <a:schemeClr val="bg1"/>
                </a:solidFill>
                <a:latin typeface="Encode Sans Semi Expanded" panose="00000505000000000000" pitchFamily="2" charset="0"/>
              </a:rPr>
              <a:t>, l’Amorreo e il Gebuseo. </a:t>
            </a:r>
            <a:r>
              <a:rPr lang="it-IT" sz="2400" baseline="30000" dirty="0">
                <a:solidFill>
                  <a:schemeClr val="bg1"/>
                </a:solidFill>
                <a:latin typeface="Encode Sans Semi Expanded" panose="00000505000000000000" pitchFamily="2" charset="0"/>
              </a:rPr>
              <a:t>11</a:t>
            </a:r>
            <a:r>
              <a:rPr lang="it-IT" sz="2400" dirty="0">
                <a:solidFill>
                  <a:schemeClr val="bg1"/>
                </a:solidFill>
                <a:latin typeface="Encode Sans Semi Expanded" panose="00000505000000000000" pitchFamily="2" charset="0"/>
              </a:rPr>
              <a:t>Ecco, l’arca dell'alleanza del Signore di tutta la terra sta per attraversare il Giordano dinanzi a voi. </a:t>
            </a:r>
            <a:r>
              <a:rPr lang="it-IT" sz="2400" baseline="30000" dirty="0">
                <a:solidFill>
                  <a:schemeClr val="bg1"/>
                </a:solidFill>
                <a:latin typeface="Encode Sans Semi Expanded" panose="00000505000000000000" pitchFamily="2" charset="0"/>
              </a:rPr>
              <a:t>12</a:t>
            </a:r>
            <a:r>
              <a:rPr lang="it-IT" sz="2400" dirty="0">
                <a:solidFill>
                  <a:schemeClr val="bg1"/>
                </a:solidFill>
                <a:latin typeface="Encode Sans Semi Expanded" panose="00000505000000000000" pitchFamily="2" charset="0"/>
              </a:rPr>
              <a:t>Sceglietevi dunque dodici uomini dalle tribù d’Israele, un uomo per ciascuna tribù. </a:t>
            </a:r>
            <a:r>
              <a:rPr lang="it-IT" sz="2400" baseline="30000" dirty="0">
                <a:solidFill>
                  <a:schemeClr val="bg1"/>
                </a:solidFill>
                <a:latin typeface="Encode Sans Semi Expanded" panose="00000505000000000000" pitchFamily="2" charset="0"/>
              </a:rPr>
              <a:t>13</a:t>
            </a:r>
            <a:r>
              <a:rPr lang="it-IT" sz="2400" dirty="0">
                <a:solidFill>
                  <a:schemeClr val="bg1"/>
                </a:solidFill>
                <a:latin typeface="Encode Sans Semi Expanded" panose="00000505000000000000" pitchFamily="2" charset="0"/>
              </a:rPr>
              <a:t>Quando le piante dei piedi dei sacerdoti che portano l’arca del Signore di tutta la terra si poseranno nelle acque del Giordano, le acque del Giordano si divideranno: l’acqua che scorre da monte si fermerà come un solo argine».</a:t>
            </a:r>
            <a:r>
              <a:rPr lang="it-IT" sz="2400" b="1" dirty="0">
                <a:solidFill>
                  <a:schemeClr val="bg1"/>
                </a:solidFill>
                <a:latin typeface="Encode Sans Semi Expanded" panose="00000505000000000000" pitchFamily="2" charset="0"/>
              </a:rPr>
              <a:t> </a:t>
            </a:r>
            <a:endParaRPr lang="it-IT" sz="2400"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247214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F0DBD8-B494-0F02-C3BD-141CD27B25A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535C599-4237-936F-31A7-C3F522CF98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A691BF3-67BA-CAEE-F9D6-CB3EF16E1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9C3088C-693A-8A58-6D9E-7683514E4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B8F3662-ADC0-A5A8-E952-AB23C0D69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19EE24D-FD7A-801D-27F5-804FFB684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67032E3-36BE-BE24-A111-689031DB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0D64727-B2C5-271F-555C-74449349F6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9C1A5790-5116-1C21-6352-0C189FECDE16}"/>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116F510D-140A-BCF2-1948-89943AB51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2016DA5E-0E7B-CC91-CB0D-09672A17A0FB}"/>
              </a:ext>
            </a:extLst>
          </p:cNvPr>
          <p:cNvSpPr txBox="1"/>
          <p:nvPr/>
        </p:nvSpPr>
        <p:spPr>
          <a:xfrm>
            <a:off x="198638" y="1500741"/>
            <a:ext cx="11794724" cy="3046988"/>
          </a:xfrm>
          <a:prstGeom prst="rect">
            <a:avLst/>
          </a:prstGeom>
          <a:noFill/>
        </p:spPr>
        <p:txBody>
          <a:bodyPr wrap="square">
            <a:spAutoFit/>
          </a:bodyPr>
          <a:lstStyle/>
          <a:p>
            <a:pPr algn="just"/>
            <a:r>
              <a:rPr lang="it-IT" sz="9600" b="1" dirty="0">
                <a:solidFill>
                  <a:schemeClr val="bg1"/>
                </a:solidFill>
                <a:latin typeface="Encode Sans Semi Expanded" panose="00000505000000000000" pitchFamily="2" charset="0"/>
              </a:rPr>
              <a:t>La BARRIERA </a:t>
            </a:r>
          </a:p>
          <a:p>
            <a:pPr algn="just"/>
            <a:r>
              <a:rPr lang="it-IT" sz="9600" b="1" dirty="0">
                <a:solidFill>
                  <a:schemeClr val="bg1"/>
                </a:solidFill>
                <a:latin typeface="Encode Sans Semi Expanded" panose="00000505000000000000" pitchFamily="2" charset="0"/>
              </a:rPr>
              <a:t>DI GERICO…</a:t>
            </a:r>
          </a:p>
        </p:txBody>
      </p:sp>
    </p:spTree>
    <p:extLst>
      <p:ext uri="{BB962C8B-B14F-4D97-AF65-F5344CB8AC3E}">
        <p14:creationId xmlns:p14="http://schemas.microsoft.com/office/powerpoint/2010/main" val="2423116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7BF1EC-686B-2DDE-7E69-1D3DFDC8A64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D64322-343B-204C-6840-BE8E17A79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203D913-2944-4B8D-E241-5EE8D12CC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E4341A0-9A56-E35D-CC97-5B7B89C39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3492504-3A88-6790-8F63-21AF80BCD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982923F-A148-A056-62D5-82E4502B0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3DC7E9A-AB74-1B73-DB06-F82EF0F6D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D5C8B30-8935-C9FD-8F03-C0BD999DA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42A45D4-024C-CCEA-2FC1-223D2DCC647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458599D-BD6A-F439-91DF-C6B3D782B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11B94F27-2B42-DE31-937F-BF82FBE39E6B}"/>
              </a:ext>
            </a:extLst>
          </p:cNvPr>
          <p:cNvSpPr txBox="1"/>
          <p:nvPr/>
        </p:nvSpPr>
        <p:spPr>
          <a:xfrm>
            <a:off x="152400" y="708115"/>
            <a:ext cx="11840962" cy="5447645"/>
          </a:xfrm>
          <a:prstGeom prst="rect">
            <a:avLst/>
          </a:prstGeom>
          <a:noFill/>
        </p:spPr>
        <p:txBody>
          <a:bodyPr wrap="square">
            <a:spAutoFit/>
          </a:bodyPr>
          <a:lstStyle/>
          <a:p>
            <a:pPr algn="just"/>
            <a:r>
              <a:rPr lang="it-IT" sz="3600" b="1" i="1" dirty="0" err="1">
                <a:solidFill>
                  <a:schemeClr val="bg1"/>
                </a:solidFill>
                <a:latin typeface="Encode Sans Semi Expanded" panose="00000505000000000000" pitchFamily="2" charset="0"/>
              </a:rPr>
              <a:t>Lv</a:t>
            </a:r>
            <a:r>
              <a:rPr lang="it-IT" sz="3600" b="1" i="1" dirty="0">
                <a:solidFill>
                  <a:schemeClr val="bg1"/>
                </a:solidFill>
                <a:latin typeface="Encode Sans Semi Expanded" panose="00000505000000000000" pitchFamily="2" charset="0"/>
              </a:rPr>
              <a:t>  </a:t>
            </a:r>
            <a:r>
              <a:rPr lang="it-IT" sz="3600" b="1" dirty="0">
                <a:solidFill>
                  <a:schemeClr val="bg1"/>
                </a:solidFill>
                <a:latin typeface="Encode Sans Semi Expanded" panose="00000505000000000000" pitchFamily="2" charset="0"/>
              </a:rPr>
              <a:t>18,1-3</a:t>
            </a:r>
            <a:endParaRPr lang="it-IT" sz="3600" dirty="0">
              <a:solidFill>
                <a:schemeClr val="bg1"/>
              </a:solidFill>
              <a:latin typeface="Encode Sans Semi Expanded" panose="00000505000000000000" pitchFamily="2" charset="0"/>
            </a:endParaRPr>
          </a:p>
          <a:p>
            <a:pPr algn="just"/>
            <a:r>
              <a:rPr lang="it-IT" sz="3600" baseline="30000" dirty="0">
                <a:solidFill>
                  <a:schemeClr val="bg1"/>
                </a:solidFill>
                <a:latin typeface="Encode Sans Semi Expanded" panose="00000505000000000000" pitchFamily="2" charset="0"/>
              </a:rPr>
              <a:t>1</a:t>
            </a:r>
            <a:r>
              <a:rPr lang="it-IT" sz="3600" dirty="0">
                <a:solidFill>
                  <a:schemeClr val="bg1"/>
                </a:solidFill>
                <a:latin typeface="Encode Sans Semi Expanded" panose="00000505000000000000" pitchFamily="2" charset="0"/>
              </a:rPr>
              <a:t>Il Signore parlò a Mosè e disse: </a:t>
            </a:r>
          </a:p>
          <a:p>
            <a:pPr algn="just"/>
            <a:r>
              <a:rPr lang="it-IT" sz="3600" baseline="30000" dirty="0">
                <a:solidFill>
                  <a:schemeClr val="bg1"/>
                </a:solidFill>
                <a:latin typeface="Encode Sans Semi Expanded" panose="00000505000000000000" pitchFamily="2" charset="0"/>
              </a:rPr>
              <a:t>2</a:t>
            </a:r>
            <a:r>
              <a:rPr lang="it-IT" sz="3600" dirty="0">
                <a:solidFill>
                  <a:schemeClr val="bg1"/>
                </a:solidFill>
                <a:latin typeface="Encode Sans Semi Expanded" panose="00000505000000000000" pitchFamily="2" charset="0"/>
              </a:rPr>
              <a:t>«Parla agli Israeliti dicendo loro: </a:t>
            </a:r>
          </a:p>
          <a:p>
            <a:pPr algn="just"/>
            <a:r>
              <a:rPr lang="it-IT" sz="3600" dirty="0">
                <a:solidFill>
                  <a:schemeClr val="bg1"/>
                </a:solidFill>
                <a:latin typeface="Encode Sans Semi Expanded" panose="00000505000000000000" pitchFamily="2" charset="0"/>
              </a:rPr>
              <a:t>“Io sono il Signore, vostro Dio. </a:t>
            </a:r>
          </a:p>
          <a:p>
            <a:pPr algn="just"/>
            <a:r>
              <a:rPr lang="it-IT" sz="3600" baseline="30000" dirty="0">
                <a:solidFill>
                  <a:schemeClr val="bg1"/>
                </a:solidFill>
                <a:latin typeface="Encode Sans Semi Expanded" panose="00000505000000000000" pitchFamily="2" charset="0"/>
              </a:rPr>
              <a:t>3</a:t>
            </a:r>
            <a:r>
              <a:rPr lang="it-IT" sz="3600" dirty="0">
                <a:solidFill>
                  <a:schemeClr val="bg1"/>
                </a:solidFill>
                <a:latin typeface="Encode Sans Semi Expanded" panose="00000505000000000000" pitchFamily="2" charset="0"/>
              </a:rPr>
              <a:t>Non farete come si fa nella terra d’Egitto dove avete abitato, né farete come si fa nella terra di Canaan dove io vi conduco, </a:t>
            </a:r>
            <a:r>
              <a:rPr lang="it-IT" sz="3600" b="1" dirty="0">
                <a:solidFill>
                  <a:schemeClr val="bg1"/>
                </a:solidFill>
                <a:latin typeface="Encode Sans Semi Expanded" panose="00000505000000000000" pitchFamily="2" charset="0"/>
              </a:rPr>
              <a:t>né imiterete i loro costumi</a:t>
            </a:r>
            <a:r>
              <a:rPr lang="it-IT" sz="3600" dirty="0">
                <a:solidFill>
                  <a:schemeClr val="bg1"/>
                </a:solidFill>
                <a:latin typeface="Encode Sans Semi Expanded" panose="00000505000000000000" pitchFamily="2" charset="0"/>
              </a:rPr>
              <a:t>”». </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957024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681D0-F598-AA1A-A390-7CD5A235D6E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4ED8411-9D04-DED3-0E50-E54D63480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0EA8810-3328-477E-742F-B1FAEB4FD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DA8D206-A1E5-361F-384B-58E77DB66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E6834EE-04DD-7080-5D98-E65612A8BB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89F56C3-374B-7267-A5B2-DFC600FC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ED7ED65-11D7-156E-77F9-6E9B2D342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8366572-7847-F900-2C16-A8F0FBB5F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BFE583A-1124-AF9F-3878-2C2CC52B8E15}"/>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2AB1EA96-31C7-BDCE-89CF-C50DA3F79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7F6FED6-FE9E-4663-CBD5-4032263BCFD0}"/>
              </a:ext>
            </a:extLst>
          </p:cNvPr>
          <p:cNvSpPr txBox="1"/>
          <p:nvPr/>
        </p:nvSpPr>
        <p:spPr>
          <a:xfrm>
            <a:off x="152400" y="708115"/>
            <a:ext cx="11840962" cy="4524315"/>
          </a:xfrm>
          <a:prstGeom prst="rect">
            <a:avLst/>
          </a:prstGeom>
          <a:noFill/>
        </p:spPr>
        <p:txBody>
          <a:bodyPr wrap="square">
            <a:spAutoFit/>
          </a:bodyPr>
          <a:lstStyle/>
          <a:p>
            <a:pPr algn="just"/>
            <a:r>
              <a:rPr lang="it-IT" sz="9600" b="1" dirty="0">
                <a:solidFill>
                  <a:schemeClr val="bg1"/>
                </a:solidFill>
                <a:latin typeface="Encode Sans Semi Expanded" panose="00000505000000000000" pitchFamily="2" charset="0"/>
              </a:rPr>
              <a:t>Leggiamo</a:t>
            </a:r>
          </a:p>
          <a:p>
            <a:pPr algn="just"/>
            <a:r>
              <a:rPr lang="it-IT" sz="9600" b="1" dirty="0">
                <a:solidFill>
                  <a:schemeClr val="bg1"/>
                </a:solidFill>
                <a:latin typeface="Encode Sans Semi Expanded" panose="00000505000000000000" pitchFamily="2" charset="0"/>
              </a:rPr>
              <a:t>alcuni passi </a:t>
            </a:r>
          </a:p>
          <a:p>
            <a:pPr algn="just"/>
            <a:r>
              <a:rPr lang="it-IT" sz="9600" b="1">
                <a:solidFill>
                  <a:schemeClr val="bg1"/>
                </a:solidFill>
                <a:latin typeface="Encode Sans Semi Expanded" panose="00000505000000000000" pitchFamily="2" charset="0"/>
              </a:rPr>
              <a:t>di </a:t>
            </a:r>
            <a:r>
              <a:rPr lang="it-IT" sz="9600" b="1" i="1">
                <a:solidFill>
                  <a:schemeClr val="bg1"/>
                </a:solidFill>
                <a:latin typeface="Encode Sans Semi Expanded" panose="00000505000000000000" pitchFamily="2" charset="0"/>
              </a:rPr>
              <a:t>Gs</a:t>
            </a:r>
            <a:r>
              <a:rPr lang="it-IT" sz="9600" b="1">
                <a:solidFill>
                  <a:schemeClr val="bg1"/>
                </a:solidFill>
                <a:latin typeface="Encode Sans Semi Expanded" panose="00000505000000000000" pitchFamily="2" charset="0"/>
              </a:rPr>
              <a:t> </a:t>
            </a:r>
            <a:r>
              <a:rPr lang="it-IT" sz="9600" b="1" dirty="0">
                <a:solidFill>
                  <a:schemeClr val="bg1"/>
                </a:solidFill>
                <a:latin typeface="Encode Sans Semi Expanded" panose="00000505000000000000" pitchFamily="2" charset="0"/>
              </a:rPr>
              <a:t>6–7 …</a:t>
            </a:r>
          </a:p>
        </p:txBody>
      </p:sp>
    </p:spTree>
    <p:extLst>
      <p:ext uri="{BB962C8B-B14F-4D97-AF65-F5344CB8AC3E}">
        <p14:creationId xmlns:p14="http://schemas.microsoft.com/office/powerpoint/2010/main" val="4282800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E107F0-2927-7518-FA4F-A16716BFD8F1}"/>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BA61F7B-30E7-F2C0-5444-346CB1C0A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08FC4CB-0108-25F9-476D-0C55F087C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1FDE4B9-5FC8-42F4-487A-DE4A5997A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0C033ED-630B-F652-1204-05A1C9D41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4937D23-1462-0F82-2CDE-63C2695E9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5BCD8A-795F-5AEF-A213-A59226E48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5D193DA-DC81-6AB2-CDD8-4C2FB45D9F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6726221E-5F5F-C2BA-4946-3578B76D49C4}"/>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9C12BBCC-C83B-9E7C-99B3-47C4D3513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B6C4867F-F8F4-4532-989E-A50DDCAA7A9F}"/>
              </a:ext>
            </a:extLst>
          </p:cNvPr>
          <p:cNvSpPr txBox="1"/>
          <p:nvPr/>
        </p:nvSpPr>
        <p:spPr>
          <a:xfrm>
            <a:off x="152400" y="708115"/>
            <a:ext cx="11840962" cy="7048083"/>
          </a:xfrm>
          <a:prstGeom prst="rect">
            <a:avLst/>
          </a:prstGeom>
          <a:noFill/>
        </p:spPr>
        <p:txBody>
          <a:bodyPr wrap="square">
            <a:spAutoFit/>
          </a:bodyPr>
          <a:lstStyle/>
          <a:p>
            <a:pPr algn="just"/>
            <a:r>
              <a:rPr lang="it-IT" sz="2800" b="1" dirty="0">
                <a:solidFill>
                  <a:schemeClr val="bg1"/>
                </a:solidFill>
                <a:latin typeface="Encode Sans Semi Expanded" panose="00000505000000000000" pitchFamily="2" charset="0"/>
              </a:rPr>
              <a:t>La questione dello “sterminio”</a:t>
            </a:r>
            <a:endParaRPr lang="it-IT" sz="2800" dirty="0">
              <a:solidFill>
                <a:schemeClr val="bg1"/>
              </a:solidFill>
              <a:latin typeface="Encode Sans Semi Expanded" panose="00000505000000000000" pitchFamily="2" charset="0"/>
            </a:endParaRPr>
          </a:p>
          <a:p>
            <a:pPr algn="just"/>
            <a:r>
              <a:rPr lang="it-IT" sz="2800" dirty="0">
                <a:solidFill>
                  <a:schemeClr val="bg1"/>
                </a:solidFill>
                <a:latin typeface="Encode Sans Semi Expanded" panose="00000505000000000000" pitchFamily="2" charset="0"/>
              </a:rPr>
              <a:t>I testi di Giosuè che stiamo leggendo (ma anche diversi testi del Deuteronomio e del primo libro di Samuele) parlano di un’usanza secondo cui le città conquistate dovevano essere </a:t>
            </a:r>
          </a:p>
          <a:p>
            <a:pPr algn="just"/>
            <a:r>
              <a:rPr lang="it-IT" sz="2800" dirty="0">
                <a:solidFill>
                  <a:schemeClr val="bg1"/>
                </a:solidFill>
                <a:latin typeface="Encode Sans Semi Expanded" panose="00000505000000000000" pitchFamily="2" charset="0"/>
              </a:rPr>
              <a:t>«Votate all’interdetto» </a:t>
            </a:r>
            <a:r>
              <a:rPr lang="it-IT" sz="3600" dirty="0">
                <a:solidFill>
                  <a:schemeClr val="bg1"/>
                </a:solidFill>
                <a:latin typeface="Encode Sans Semi Expanded" panose="00000505000000000000" pitchFamily="2" charset="0"/>
              </a:rPr>
              <a:t>(</a:t>
            </a:r>
            <a:r>
              <a:rPr lang="it-IT" sz="4800" i="1" dirty="0" err="1">
                <a:solidFill>
                  <a:schemeClr val="bg1"/>
                </a:solidFill>
                <a:latin typeface="Times New Roman" panose="02020603050405020304" pitchFamily="18" charset="0"/>
                <a:cs typeface="Times New Roman" panose="02020603050405020304" pitchFamily="18" charset="0"/>
              </a:rPr>
              <a:t>ḥērem</a:t>
            </a:r>
            <a:r>
              <a:rPr lang="it-IT" sz="3600" dirty="0">
                <a:solidFill>
                  <a:schemeClr val="bg1"/>
                </a:solidFill>
                <a:latin typeface="Encode Sans Semi Expanded" panose="00000505000000000000" pitchFamily="2" charset="0"/>
              </a:rPr>
              <a:t> </a:t>
            </a:r>
            <a:r>
              <a:rPr lang="it-IT" sz="4800" dirty="0" err="1">
                <a:solidFill>
                  <a:schemeClr val="bg1"/>
                </a:solidFill>
                <a:latin typeface="Times New Roman" panose="02020603050405020304" pitchFamily="18" charset="0"/>
                <a:cs typeface="Times New Roman" panose="02020603050405020304" pitchFamily="18" charset="0"/>
              </a:rPr>
              <a:t>חֵרֶם</a:t>
            </a:r>
            <a:r>
              <a:rPr lang="it-IT" sz="4800" dirty="0">
                <a:solidFill>
                  <a:schemeClr val="bg1"/>
                </a:solidFill>
                <a:latin typeface="Times New Roman" panose="02020603050405020304" pitchFamily="18" charset="0"/>
                <a:cs typeface="Times New Roman" panose="02020603050405020304" pitchFamily="18" charset="0"/>
              </a:rPr>
              <a:t>).</a:t>
            </a:r>
            <a:endParaRPr lang="it-IT" sz="2800" dirty="0">
              <a:solidFill>
                <a:schemeClr val="bg1"/>
              </a:solidFill>
              <a:latin typeface="Encode Sans Semi Expanded" panose="00000505000000000000" pitchFamily="2" charset="0"/>
            </a:endParaRPr>
          </a:p>
          <a:p>
            <a:pPr algn="just"/>
            <a:r>
              <a:rPr lang="it-IT" sz="2800" dirty="0">
                <a:solidFill>
                  <a:schemeClr val="bg1"/>
                </a:solidFill>
                <a:latin typeface="Encode Sans Semi Expanded" panose="00000505000000000000" pitchFamily="2" charset="0"/>
              </a:rPr>
              <a:t>Tale espressione indica che le città dovevano essere completamente distrutte; tutti i loro abitanti, uomini, donne, bambini e anche il bestiame massacrati e tutti gli oggetti preziosi consacrati solo a Dio. Abbiamo trovato questa indicazione, per esempio, in </a:t>
            </a:r>
            <a:r>
              <a:rPr lang="it-IT" sz="2800" i="1" dirty="0">
                <a:solidFill>
                  <a:schemeClr val="bg1"/>
                </a:solidFill>
                <a:latin typeface="Encode Sans Semi Expanded" panose="00000505000000000000" pitchFamily="2" charset="0"/>
              </a:rPr>
              <a:t>Gs</a:t>
            </a:r>
            <a:r>
              <a:rPr lang="it-IT" sz="2800" dirty="0">
                <a:solidFill>
                  <a:schemeClr val="bg1"/>
                </a:solidFill>
                <a:latin typeface="Encode Sans Semi Expanded" panose="00000505000000000000" pitchFamily="2" charset="0"/>
              </a:rPr>
              <a:t> 6,17-19, ove Giosuè dà ordine di agire in tal modo (risparmiando solo Raab e la sua casa) riguardo a Gerico.</a:t>
            </a:r>
          </a:p>
          <a:p>
            <a:pPr algn="just"/>
            <a:r>
              <a:rPr lang="it-IT" sz="2800" dirty="0">
                <a:solidFill>
                  <a:schemeClr val="bg1"/>
                </a:solidFill>
                <a:latin typeface="Encode Sans Semi Expanded" panose="00000505000000000000" pitchFamily="2" charset="0"/>
              </a:rPr>
              <a:t>Fin qui potrebbe semplicemente trattarsi di una barbarie bellica.</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468229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84466D-9048-19B0-4064-8C50C4BACE03}"/>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34A1A99-7343-DB08-3447-34C0219AB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EB55031-0B66-3702-635B-A97ADF0762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E94BD69-E202-B93A-3C5A-23B4B0F9F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90A21A1-10FE-37E7-C785-81E409C1F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C1B483A-A4BF-1794-3A4F-9FA3E4B7A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C90F1A0-E99B-C6A7-8893-0F7F8FB8C4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C900823-2F85-9D27-2002-765EE7119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E5EDFC09-6C85-7A5C-07FD-B805A2DA794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8FDC4765-A5DA-003C-955E-7330D27B6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2FD9102A-665C-1280-BE48-886B593BF269}"/>
              </a:ext>
            </a:extLst>
          </p:cNvPr>
          <p:cNvSpPr txBox="1"/>
          <p:nvPr/>
        </p:nvSpPr>
        <p:spPr>
          <a:xfrm>
            <a:off x="152400" y="708115"/>
            <a:ext cx="11840962" cy="6740307"/>
          </a:xfrm>
          <a:prstGeom prst="rect">
            <a:avLst/>
          </a:prstGeom>
          <a:noFill/>
        </p:spPr>
        <p:txBody>
          <a:bodyPr wrap="square">
            <a:spAutoFit/>
          </a:bodyPr>
          <a:lstStyle/>
          <a:p>
            <a:r>
              <a:rPr lang="it-IT" sz="2800" b="1" dirty="0">
                <a:solidFill>
                  <a:schemeClr val="bg1"/>
                </a:solidFill>
                <a:latin typeface="Encode Sans Semi Expanded" panose="00000505000000000000" pitchFamily="2" charset="0"/>
              </a:rPr>
              <a:t>Il problema teologico</a:t>
            </a:r>
            <a:endParaRPr lang="it-IT" sz="2800" dirty="0">
              <a:solidFill>
                <a:schemeClr val="bg1"/>
              </a:solidFill>
              <a:latin typeface="Encode Sans Semi Expanded" panose="00000505000000000000" pitchFamily="2" charset="0"/>
            </a:endParaRPr>
          </a:p>
          <a:p>
            <a:pPr algn="just"/>
            <a:r>
              <a:rPr lang="it-IT" sz="2800" dirty="0">
                <a:solidFill>
                  <a:schemeClr val="bg1"/>
                </a:solidFill>
                <a:latin typeface="Encode Sans Semi Expanded" panose="00000505000000000000" pitchFamily="2" charset="0"/>
              </a:rPr>
              <a:t>La questione, però, si complica perché il modo di agire prescritto da Giosuè non è altro che quello che Dio stesso chiede in </a:t>
            </a:r>
            <a:r>
              <a:rPr lang="it-IT" sz="2800" i="1" dirty="0">
                <a:solidFill>
                  <a:schemeClr val="bg1"/>
                </a:solidFill>
                <a:latin typeface="Encode Sans Semi Expanded" panose="00000505000000000000" pitchFamily="2" charset="0"/>
              </a:rPr>
              <a:t>Deuteronomio</a:t>
            </a:r>
            <a:r>
              <a:rPr lang="it-IT" sz="2800" dirty="0">
                <a:solidFill>
                  <a:schemeClr val="bg1"/>
                </a:solidFill>
                <a:latin typeface="Encode Sans Semi Expanded" panose="00000505000000000000" pitchFamily="2" charset="0"/>
              </a:rPr>
              <a:t> 20,10-18. L’episodio della tremenda punizione di Acan, che di fatto ruota più attorno alla tabuizzazione del bottino (e al corrispondente fallimento umano) che allo sterminio della popolazione nemica, non fa che accentuare il problema, rendendo esplicita l’implicazione divina. La crudeltà della punizione (l’uccisione di Acan, della sua famiglia e persino dei suoi animali), che ci turba e impressiona, infatti, mostra come la legge dello sterminio non sia da considerare semplicemente come consuetudine del tempo, ma veicoli un principio teologico da prendere con estrema serietà.</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550031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8FAC05-6DB1-556F-EFF7-A399A8ADE84B}"/>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13B02A4-6864-B0C9-4A8C-3B9BA3723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E3323AE-2CCF-7285-4B61-570F26AE8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B9FCF58-2767-A768-E45D-D59487796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E0890BB-8B7D-AD7F-28D9-B70B5C636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C45B1EE-16BC-899D-4131-5B04F313E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93C2F34-DE4B-A238-FB74-BE7593094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EEB65DF-E9FE-C0C8-52CF-809C2F93F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605118C3-64A8-ACF3-D96B-A3463C0E06EE}"/>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2011CB2F-0112-74CE-18C8-AF8B0AA10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5D346B20-DB08-4E3A-CCEE-59A5F7A4B063}"/>
              </a:ext>
            </a:extLst>
          </p:cNvPr>
          <p:cNvSpPr txBox="1"/>
          <p:nvPr/>
        </p:nvSpPr>
        <p:spPr>
          <a:xfrm>
            <a:off x="152400" y="708115"/>
            <a:ext cx="11840962" cy="7109639"/>
          </a:xfrm>
          <a:prstGeom prst="rect">
            <a:avLst/>
          </a:prstGeom>
          <a:noFill/>
        </p:spPr>
        <p:txBody>
          <a:bodyPr wrap="square">
            <a:spAutoFit/>
          </a:bodyPr>
          <a:lstStyle/>
          <a:p>
            <a:pPr algn="just"/>
            <a:r>
              <a:rPr lang="it-IT" sz="4000" dirty="0">
                <a:solidFill>
                  <a:schemeClr val="bg1"/>
                </a:solidFill>
                <a:latin typeface="Encode Sans Semi Expanded" panose="00000505000000000000" pitchFamily="2" charset="0"/>
              </a:rPr>
              <a:t>Non è dunque possibile considerare la legge dello sterminio un’usanza propria di un’epoca rozza o una delle leggi barbare della guerra. </a:t>
            </a:r>
          </a:p>
          <a:p>
            <a:pPr algn="just"/>
            <a:r>
              <a:rPr lang="it-IT" sz="4000" b="1" dirty="0">
                <a:solidFill>
                  <a:schemeClr val="bg1"/>
                </a:solidFill>
                <a:latin typeface="Encode Sans Semi Expanded" panose="00000505000000000000" pitchFamily="2" charset="0"/>
              </a:rPr>
              <a:t>Il problema è teologico: </a:t>
            </a:r>
          </a:p>
          <a:p>
            <a:pPr algn="just"/>
            <a:r>
              <a:rPr lang="it-IT" sz="4000" dirty="0">
                <a:solidFill>
                  <a:schemeClr val="bg1"/>
                </a:solidFill>
                <a:latin typeface="Encode Sans Semi Expanded" panose="00000505000000000000" pitchFamily="2" charset="0"/>
              </a:rPr>
              <a:t>come comprendere che il Dio buono e misericordioso che conosciamo da altri testi ordini (o approvi) una pratica così terribile?</a:t>
            </a:r>
          </a:p>
          <a:p>
            <a:pPr algn="just"/>
            <a:r>
              <a:rPr lang="it-IT" sz="4000" dirty="0">
                <a:solidFill>
                  <a:schemeClr val="bg1"/>
                </a:solidFill>
                <a:latin typeface="Encode Sans Semi Expanded" panose="00000505000000000000" pitchFamily="2" charset="0"/>
              </a:rPr>
              <a:t>Le soluzioni che si propongono spesso rimangono inadeguate … </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850526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0960C0-1AD3-A02D-65FB-6E614104403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8AAE817-E1B9-E123-D19B-B6F15299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4F3B776-E9A6-E035-FF30-348D2A806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188B059-FC1D-5DDB-37D7-D56E3F789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0EE73A0-783D-75E9-E6D7-A7F360E76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D020BE4-CCDB-621D-CB22-C1FA97665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1B917FB-A488-8E5C-8BD1-892B4649E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5C26815-82E2-D635-1DC3-615435F25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152AE86F-2174-0EB0-B991-3A1D2B66B5F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8AFA411-24B5-536A-C48B-CA6530C97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FA8570F6-9D78-A6F7-9C65-BC9D3DE0F586}"/>
              </a:ext>
            </a:extLst>
          </p:cNvPr>
          <p:cNvSpPr txBox="1"/>
          <p:nvPr/>
        </p:nvSpPr>
        <p:spPr>
          <a:xfrm>
            <a:off x="152400" y="708115"/>
            <a:ext cx="11840962" cy="6740307"/>
          </a:xfrm>
          <a:prstGeom prst="rect">
            <a:avLst/>
          </a:prstGeom>
          <a:noFill/>
        </p:spPr>
        <p:txBody>
          <a:bodyPr wrap="square">
            <a:spAutoFit/>
          </a:bodyPr>
          <a:lstStyle/>
          <a:p>
            <a:pPr algn="just"/>
            <a:r>
              <a:rPr lang="it-IT" sz="2800" b="1" dirty="0">
                <a:solidFill>
                  <a:schemeClr val="bg1"/>
                </a:solidFill>
                <a:latin typeface="Encode Sans Semi Expanded" panose="00000505000000000000" pitchFamily="2" charset="0"/>
              </a:rPr>
              <a:t>È soddisfacente dire che tale usanza era comune ai popoli antichi? Forse no… </a:t>
            </a:r>
          </a:p>
          <a:p>
            <a:pPr algn="just"/>
            <a:r>
              <a:rPr lang="it-IT" sz="2800" dirty="0">
                <a:solidFill>
                  <a:schemeClr val="bg1"/>
                </a:solidFill>
                <a:latin typeface="Encode Sans Semi Expanded" panose="00000505000000000000" pitchFamily="2" charset="0"/>
              </a:rPr>
              <a:t>Oltretutto proprio comune tale prassi non doveva essere, perché – al contrario – esisteva una </a:t>
            </a:r>
            <a:r>
              <a:rPr lang="it-IT" sz="2800" i="1" dirty="0">
                <a:solidFill>
                  <a:schemeClr val="bg1"/>
                </a:solidFill>
                <a:latin typeface="Encode Sans Semi Expanded" panose="00000505000000000000" pitchFamily="2" charset="0"/>
              </a:rPr>
              <a:t>legge</a:t>
            </a:r>
            <a:r>
              <a:rPr lang="it-IT" sz="2800" dirty="0">
                <a:solidFill>
                  <a:schemeClr val="bg1"/>
                </a:solidFill>
                <a:latin typeface="Encode Sans Semi Expanded" panose="00000505000000000000" pitchFamily="2" charset="0"/>
              </a:rPr>
              <a:t> per la quale il bottino apparteneva al vincitore. Se il bottino fosse stato sempre da distruggere, sarebbero cessate le guerre: perché far guerra a un altro popolo se non ci si può impossessare delle sue ricchezze? La legge dello sterminio in questo caso sarebbe un deterrente meno “barbaro” di quanto appare a prima vista perché rende la guerra una pratica onerosa e inutile, improduttiva… [Quante guerre odierne e quante vittime innocenti si eviterebbero se non fosse possibile impossessarsi delle ricchezze, delle materie prime, delle terre dei nemici…]</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212360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173AE7-F14E-2625-3E84-F113DB22CD4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CDE2527-8E39-E0D9-9241-1319B56AB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FDC1FB7-3377-28D1-7E05-B0C958B46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E91243E-991D-1587-1D0B-1EAE1F2FE3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FAF331C-6C8C-85C2-C860-28D92040E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57A83CF-F5FD-F1A0-4E5F-E64CB81A2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A931873-2F1B-E367-3340-D188FBC2B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EBAF30A-02DA-738F-E192-5E401C6E0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2F1E0748-032C-54FA-E684-9FADDDB6B5FD}"/>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20C2F402-455D-A1DF-5AE6-824CFFD08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5E413B99-3F60-4D14-9E09-61D2C1CBBA5C}"/>
              </a:ext>
            </a:extLst>
          </p:cNvPr>
          <p:cNvSpPr txBox="1"/>
          <p:nvPr/>
        </p:nvSpPr>
        <p:spPr>
          <a:xfrm>
            <a:off x="152400" y="708115"/>
            <a:ext cx="11840962" cy="7663636"/>
          </a:xfrm>
          <a:prstGeom prst="rect">
            <a:avLst/>
          </a:prstGeom>
          <a:noFill/>
        </p:spPr>
        <p:txBody>
          <a:bodyPr wrap="square">
            <a:spAutoFit/>
          </a:bodyPr>
          <a:lstStyle/>
          <a:p>
            <a:pPr lvl="0" algn="just"/>
            <a:r>
              <a:rPr lang="it-IT" sz="3600" b="1" dirty="0">
                <a:solidFill>
                  <a:schemeClr val="bg1"/>
                </a:solidFill>
                <a:latin typeface="Encode Sans Semi Expanded" panose="00000505000000000000" pitchFamily="2" charset="0"/>
                <a:cs typeface="Times New Roman" panose="02020603050405020304" pitchFamily="18" charset="0"/>
              </a:rPr>
              <a:t>È soddisfacente dire che tale legge è poco realistica e che mai o molto raramente è stata applicata? </a:t>
            </a:r>
          </a:p>
          <a:p>
            <a:pPr lvl="0" algn="just"/>
            <a:r>
              <a:rPr lang="it-IT" sz="3600" b="1" dirty="0">
                <a:solidFill>
                  <a:schemeClr val="bg1"/>
                </a:solidFill>
                <a:latin typeface="Encode Sans Semi Expanded" panose="00000505000000000000" pitchFamily="2" charset="0"/>
                <a:cs typeface="Times New Roman" panose="02020603050405020304" pitchFamily="18" charset="0"/>
              </a:rPr>
              <a:t>Perché allora menzionarla nei racconti? </a:t>
            </a:r>
          </a:p>
          <a:p>
            <a:pPr lvl="0" algn="just"/>
            <a:r>
              <a:rPr lang="it-IT" sz="3600" dirty="0">
                <a:solidFill>
                  <a:schemeClr val="bg1"/>
                </a:solidFill>
                <a:latin typeface="Encode Sans Semi Expanded" panose="00000505000000000000" pitchFamily="2" charset="0"/>
                <a:cs typeface="Times New Roman" panose="02020603050405020304" pitchFamily="18" charset="0"/>
              </a:rPr>
              <a:t>Se quei passi testimoniano usanze obsolete, difficili da accogliere dalla coscienza cristiana che non può non contrapporre a tale costume le parole di Gesù sull’amore verso i nemici (cfr. </a:t>
            </a:r>
            <a:r>
              <a:rPr lang="it-IT" sz="3600" i="1" dirty="0">
                <a:solidFill>
                  <a:schemeClr val="bg1"/>
                </a:solidFill>
                <a:latin typeface="Encode Sans Semi Expanded" panose="00000505000000000000" pitchFamily="2" charset="0"/>
                <a:cs typeface="Times New Roman" panose="02020603050405020304" pitchFamily="18" charset="0"/>
              </a:rPr>
              <a:t>Mt</a:t>
            </a:r>
            <a:r>
              <a:rPr lang="it-IT" sz="3600" dirty="0">
                <a:solidFill>
                  <a:schemeClr val="bg1"/>
                </a:solidFill>
                <a:latin typeface="Encode Sans Semi Expanded" panose="00000505000000000000" pitchFamily="2" charset="0"/>
                <a:cs typeface="Times New Roman" panose="02020603050405020304" pitchFamily="18" charset="0"/>
              </a:rPr>
              <a:t> 5,43-48; </a:t>
            </a:r>
            <a:r>
              <a:rPr lang="it-IT" sz="3600" i="1" dirty="0">
                <a:solidFill>
                  <a:schemeClr val="bg1"/>
                </a:solidFill>
                <a:latin typeface="Encode Sans Semi Expanded" panose="00000505000000000000" pitchFamily="2" charset="0"/>
                <a:cs typeface="Times New Roman" panose="02020603050405020304" pitchFamily="18" charset="0"/>
              </a:rPr>
              <a:t>Lc</a:t>
            </a:r>
            <a:r>
              <a:rPr lang="it-IT" sz="3600" dirty="0">
                <a:solidFill>
                  <a:schemeClr val="bg1"/>
                </a:solidFill>
                <a:latin typeface="Encode Sans Semi Expanded" panose="00000505000000000000" pitchFamily="2" charset="0"/>
                <a:cs typeface="Times New Roman" panose="02020603050405020304" pitchFamily="18" charset="0"/>
              </a:rPr>
              <a:t> 6,27-28.32-36), perché fanno ancora parte del canone? Perché la Chiesa ha conservato questi testi come parola di Dio?</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780656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893A8B-03DE-54D5-14CE-B88C07C638D4}"/>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8D67D6D-DD9A-962B-240C-582BCDF06D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32BC3E7-CE3E-638B-844B-441A86A98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3E0CCE8-45FB-711F-83D0-FF48007ED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DC23A07-4846-030D-3AF5-45E2DC747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814367B-FAF2-C932-BBC8-CCBA43A5F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2CB471C-8093-F765-08B3-35F672A08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8D4347B-6946-2A61-4C33-1FDFC6585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EE8CDE5-A3E9-DDF7-E892-C2007F34708A}"/>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07CB323-8069-EA3D-1054-B59B28CEF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77108871-53F4-EC74-737E-D1A8324E9940}"/>
              </a:ext>
            </a:extLst>
          </p:cNvPr>
          <p:cNvSpPr txBox="1"/>
          <p:nvPr/>
        </p:nvSpPr>
        <p:spPr>
          <a:xfrm>
            <a:off x="152400" y="708115"/>
            <a:ext cx="11840962" cy="7171194"/>
          </a:xfrm>
          <a:prstGeom prst="rect">
            <a:avLst/>
          </a:prstGeom>
          <a:noFill/>
        </p:spPr>
        <p:txBody>
          <a:bodyPr wrap="square">
            <a:spAutoFit/>
          </a:bodyPr>
          <a:lstStyle/>
          <a:p>
            <a:pPr algn="just"/>
            <a:r>
              <a:rPr lang="it-IT" sz="2800" dirty="0">
                <a:solidFill>
                  <a:schemeClr val="bg1"/>
                </a:solidFill>
                <a:latin typeface="Encode Sans Semi Expanded" panose="00000505000000000000" pitchFamily="2" charset="0"/>
              </a:rPr>
              <a:t>La legge dello sterminio, di fatto, non segue la logica della guerra ordinaria, dove il vincitore si appropria del bottino nemico. </a:t>
            </a:r>
          </a:p>
          <a:p>
            <a:pPr algn="just"/>
            <a:r>
              <a:rPr lang="it-IT" sz="2800" b="1" dirty="0">
                <a:solidFill>
                  <a:schemeClr val="bg1"/>
                </a:solidFill>
                <a:latin typeface="Encode Sans Semi Expanded" panose="00000505000000000000" pitchFamily="2" charset="0"/>
              </a:rPr>
              <a:t>Essa esprime una verità teologica completamente diversa che, per quanto riguarda la Bibbia, può essere sintetizzata così: la terra è dono di Dio, e tutto ciò che vi appartiene – persone, animali, beni – è consacrato a Dio. </a:t>
            </a:r>
          </a:p>
          <a:p>
            <a:pPr algn="just"/>
            <a:r>
              <a:rPr lang="it-IT" sz="2800" dirty="0">
                <a:solidFill>
                  <a:schemeClr val="bg1"/>
                </a:solidFill>
                <a:latin typeface="Encode Sans Semi Expanded" panose="00000505000000000000" pitchFamily="2" charset="0"/>
              </a:rPr>
              <a:t>Di fatto è lui il vincitore: quando Gerico “crolla dall’interno” (Gs 6,20), la città non viene conquistata, infatti, per il valore militare degli Israeliti. Appropriandosi del bottino, Acan (Gs 7) commette quindi un furto sacrilego: sottrae a Dio ciò che gli appartiene. Per questo la sua punizione è tanto severa: nel modo in cui il racconto comunica si tratta di una correzione che ripristina l’ordine teologico. Il bottino non è proprietà da conquistare, è </a:t>
            </a:r>
            <a:r>
              <a:rPr lang="it-IT" sz="2800" i="1" dirty="0">
                <a:solidFill>
                  <a:schemeClr val="bg1"/>
                </a:solidFill>
                <a:latin typeface="Encode Sans Semi Expanded" panose="00000505000000000000" pitchFamily="2" charset="0"/>
              </a:rPr>
              <a:t>res sacra</a:t>
            </a:r>
            <a:r>
              <a:rPr lang="it-IT" sz="2800" dirty="0">
                <a:solidFill>
                  <a:schemeClr val="bg1"/>
                </a:solidFill>
                <a:latin typeface="Encode Sans Semi Expanded" panose="00000505000000000000" pitchFamily="2" charset="0"/>
              </a:rPr>
              <a:t> – cosa consacrata a Dio.</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4004558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8EF1FE-5DAC-4FAF-D5A1-35EB6A95F819}"/>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541E0C1-DCB1-F137-3E18-5C90C986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245320D-08B4-6A67-B83F-28010467E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E55AFAC-03DE-0389-3AC3-EC149A6D2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F630574-0C92-E9C8-9C07-FAFF9064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0935F2E-9023-0BF7-1EF5-E856A7556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6AC5D37-BC48-62A7-96A7-5F8849637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30B373C-E22E-310B-57E6-123FC341F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E3FBA83E-C36F-DE8B-BBA2-10F90DF831B1}"/>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BBF50D8-AE49-1DE5-AB8E-5A35EB1305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986581F8-379F-B223-CAFC-94615006E157}"/>
              </a:ext>
            </a:extLst>
          </p:cNvPr>
          <p:cNvSpPr txBox="1"/>
          <p:nvPr/>
        </p:nvSpPr>
        <p:spPr>
          <a:xfrm>
            <a:off x="152400" y="708115"/>
            <a:ext cx="11840962" cy="4247317"/>
          </a:xfrm>
          <a:prstGeom prst="rect">
            <a:avLst/>
          </a:prstGeom>
          <a:noFill/>
        </p:spPr>
        <p:txBody>
          <a:bodyPr wrap="square">
            <a:spAutoFit/>
          </a:bodyPr>
          <a:lstStyle/>
          <a:p>
            <a:pPr algn="just"/>
            <a:r>
              <a:rPr lang="it-IT" sz="5400" dirty="0">
                <a:solidFill>
                  <a:schemeClr val="bg1"/>
                </a:solidFill>
                <a:latin typeface="Encode Sans Semi Expanded" panose="00000505000000000000" pitchFamily="2" charset="0"/>
              </a:rPr>
              <a:t>Questo, soprattutto, </a:t>
            </a:r>
          </a:p>
          <a:p>
            <a:pPr algn="just"/>
            <a:r>
              <a:rPr lang="it-IT" sz="5400" dirty="0">
                <a:solidFill>
                  <a:schemeClr val="bg1"/>
                </a:solidFill>
                <a:latin typeface="Encode Sans Semi Expanded" panose="00000505000000000000" pitchFamily="2" charset="0"/>
              </a:rPr>
              <a:t>perché non ci fosse contaminazione </a:t>
            </a:r>
          </a:p>
          <a:p>
            <a:pPr algn="just"/>
            <a:r>
              <a:rPr lang="it-IT" sz="5400" dirty="0">
                <a:solidFill>
                  <a:schemeClr val="bg1"/>
                </a:solidFill>
                <a:latin typeface="Encode Sans Semi Expanded" panose="00000505000000000000" pitchFamily="2" charset="0"/>
              </a:rPr>
              <a:t>alcuna con tutte le persone e le cose che erano state  sempre </a:t>
            </a:r>
          </a:p>
          <a:p>
            <a:pPr algn="just"/>
            <a:r>
              <a:rPr lang="it-IT" sz="5400" dirty="0">
                <a:solidFill>
                  <a:schemeClr val="bg1"/>
                </a:solidFill>
                <a:latin typeface="Encode Sans Semi Expanded" panose="00000505000000000000" pitchFamily="2" charset="0"/>
              </a:rPr>
              <a:t>immerse nell’IDOLATRIA …</a:t>
            </a:r>
          </a:p>
        </p:txBody>
      </p:sp>
    </p:spTree>
    <p:extLst>
      <p:ext uri="{BB962C8B-B14F-4D97-AF65-F5344CB8AC3E}">
        <p14:creationId xmlns:p14="http://schemas.microsoft.com/office/powerpoint/2010/main" val="1722636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109B0C-8D73-3434-B668-7FAD78184B7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A3453D2-7494-87D6-8620-FA49F6F7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A1AAB4C-689D-3DE2-1B0E-C74B00D4A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DD38E76-837F-7658-C511-0CBE77FB9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A890A86-7E07-422F-0D2E-5F5A6488A5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3AFAA9F-F097-4AB9-C3A2-ACF69573A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4D76464-D5F7-7C4F-1621-C99B415F9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C268BB8-BA07-F7ED-2E31-AEBADCC1C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CD33DF04-8AED-A280-010A-B09E474A4367}"/>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84AE1FC-E039-FC28-F725-4EC58165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54480294-46A6-612F-0779-021D84B1200F}"/>
              </a:ext>
            </a:extLst>
          </p:cNvPr>
          <p:cNvSpPr txBox="1"/>
          <p:nvPr/>
        </p:nvSpPr>
        <p:spPr>
          <a:xfrm>
            <a:off x="152400" y="708115"/>
            <a:ext cx="11840962" cy="6309420"/>
          </a:xfrm>
          <a:prstGeom prst="rect">
            <a:avLst/>
          </a:prstGeom>
          <a:noFill/>
        </p:spPr>
        <p:txBody>
          <a:bodyPr wrap="square">
            <a:spAutoFit/>
          </a:bodyPr>
          <a:lstStyle/>
          <a:p>
            <a:pPr algn="just"/>
            <a:r>
              <a:rPr lang="it-IT" sz="2800" b="1" dirty="0">
                <a:solidFill>
                  <a:schemeClr val="bg1"/>
                </a:solidFill>
                <a:latin typeface="Encode Sans Semi Expanded" panose="00000505000000000000" pitchFamily="2" charset="0"/>
              </a:rPr>
              <a:t>Una strada interpretativa: il discernimento</a:t>
            </a:r>
            <a:endParaRPr lang="it-IT" sz="2800" dirty="0">
              <a:solidFill>
                <a:schemeClr val="bg1"/>
              </a:solidFill>
              <a:latin typeface="Encode Sans Semi Expanded" panose="00000505000000000000" pitchFamily="2" charset="0"/>
            </a:endParaRPr>
          </a:p>
          <a:p>
            <a:pPr algn="just"/>
            <a:r>
              <a:rPr lang="it-IT" sz="2800" dirty="0">
                <a:solidFill>
                  <a:schemeClr val="bg1"/>
                </a:solidFill>
                <a:latin typeface="Encode Sans Semi Expanded" panose="00000505000000000000" pitchFamily="2" charset="0"/>
              </a:rPr>
              <a:t>Piuttosto che cercare giustificazioni, conviene riconoscere che il testo pone il lettore di fronte a una tensione dinamica, non risolvibile con semplici ragionamenti.</a:t>
            </a:r>
          </a:p>
          <a:p>
            <a:pPr algn="just"/>
            <a:endParaRPr lang="it-IT" sz="2800" dirty="0">
              <a:solidFill>
                <a:schemeClr val="bg1"/>
              </a:solidFill>
              <a:latin typeface="Encode Sans Semi Expanded" panose="00000505000000000000" pitchFamily="2" charset="0"/>
            </a:endParaRPr>
          </a:p>
          <a:p>
            <a:pPr algn="just"/>
            <a:r>
              <a:rPr lang="it-IT" sz="2800" b="1" dirty="0">
                <a:solidFill>
                  <a:schemeClr val="bg1"/>
                </a:solidFill>
                <a:latin typeface="Encode Sans Semi Expanded" panose="00000505000000000000" pitchFamily="2" charset="0"/>
              </a:rPr>
              <a:t>Il libro di Giosuè è costruito come una </a:t>
            </a:r>
            <a:r>
              <a:rPr lang="it-IT" sz="2800" b="1" i="1" dirty="0">
                <a:solidFill>
                  <a:schemeClr val="bg1"/>
                </a:solidFill>
                <a:latin typeface="Encode Sans Semi Expanded" panose="00000505000000000000" pitchFamily="2" charset="0"/>
              </a:rPr>
              <a:t>narrazione ideale</a:t>
            </a:r>
            <a:r>
              <a:rPr lang="it-IT" sz="2800" b="1" dirty="0">
                <a:solidFill>
                  <a:schemeClr val="bg1"/>
                </a:solidFill>
                <a:latin typeface="Encode Sans Semi Expanded" panose="00000505000000000000" pitchFamily="2" charset="0"/>
              </a:rPr>
              <a:t>. </a:t>
            </a:r>
          </a:p>
          <a:p>
            <a:pPr algn="just"/>
            <a:r>
              <a:rPr lang="it-IT" sz="2800" dirty="0">
                <a:solidFill>
                  <a:schemeClr val="bg1"/>
                </a:solidFill>
                <a:latin typeface="Encode Sans Semi Expanded" panose="00000505000000000000" pitchFamily="2" charset="0"/>
              </a:rPr>
              <a:t>La narrazione ideale presenta il popolo completamente obbediente al principio della sovranità di Dio</a:t>
            </a:r>
            <a:r>
              <a:rPr lang="it-IT" sz="2800" b="1" dirty="0">
                <a:solidFill>
                  <a:schemeClr val="bg1"/>
                </a:solidFill>
                <a:latin typeface="Encode Sans Semi Expanded" panose="00000505000000000000" pitchFamily="2" charset="0"/>
              </a:rPr>
              <a:t> </a:t>
            </a:r>
            <a:r>
              <a:rPr lang="it-IT" sz="2800" dirty="0">
                <a:solidFill>
                  <a:schemeClr val="bg1"/>
                </a:solidFill>
                <a:latin typeface="Encode Sans Semi Expanded" panose="00000505000000000000" pitchFamily="2" charset="0"/>
              </a:rPr>
              <a:t>(tutto appartiene a Dio, non al vincitore, e nulla dovrà essere contaminato dall’idolatria), in un momento in cui storicamente il popolo stava perdendo questa consapevolezza e la terra stessa (durante o dopo l’esilio). </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3504957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35638-CCEC-B549-878A-85C084249ED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028E15D-51CF-F3C2-1B94-405C7C677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4F605A7-3B01-19DA-4A8A-F0F8962A0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3FFD8D8-3F33-BA17-2ADD-95527AECF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9E334BD-696B-C125-DA4B-035A8E787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17D5A96-BC6C-C7B9-F78B-8E1EC6FCA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D2AC764-465C-A5EC-FBEC-46C22CBC35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6BFA03C-C542-F244-0B52-1B5AF8EA3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066893D-1063-3826-31A2-3E11714FCC87}"/>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AE248CDA-FDEB-7285-711B-05B479F6B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911FE3D0-21E9-5C06-339D-C70370E419EC}"/>
              </a:ext>
            </a:extLst>
          </p:cNvPr>
          <p:cNvSpPr txBox="1"/>
          <p:nvPr/>
        </p:nvSpPr>
        <p:spPr>
          <a:xfrm>
            <a:off x="152400" y="708115"/>
            <a:ext cx="11840962" cy="6001643"/>
          </a:xfrm>
          <a:prstGeom prst="rect">
            <a:avLst/>
          </a:prstGeom>
          <a:noFill/>
        </p:spPr>
        <p:txBody>
          <a:bodyPr wrap="square">
            <a:spAutoFit/>
          </a:bodyPr>
          <a:lstStyle/>
          <a:p>
            <a:pPr algn="just"/>
            <a:r>
              <a:rPr lang="it-IT" sz="3200" dirty="0">
                <a:solidFill>
                  <a:schemeClr val="bg1"/>
                </a:solidFill>
                <a:latin typeface="Encode Sans Semi Expanded" panose="00000505000000000000" pitchFamily="2" charset="0"/>
              </a:rPr>
              <a:t>Rileggendo il passato idealmente, è come se il libro dicesse: </a:t>
            </a:r>
          </a:p>
          <a:p>
            <a:pPr algn="just"/>
            <a:endParaRPr lang="it-IT" sz="3200" dirty="0">
              <a:solidFill>
                <a:schemeClr val="bg1"/>
              </a:solidFill>
              <a:latin typeface="Encode Sans Semi Expanded" panose="00000505000000000000" pitchFamily="2" charset="0"/>
            </a:endParaRPr>
          </a:p>
          <a:p>
            <a:pPr algn="just"/>
            <a:r>
              <a:rPr lang="it-IT" sz="3200" b="1" dirty="0">
                <a:solidFill>
                  <a:schemeClr val="bg1"/>
                </a:solidFill>
                <a:latin typeface="Encode Sans Semi Expanded" panose="00000505000000000000" pitchFamily="2" charset="0"/>
              </a:rPr>
              <a:t>“Ecco come eravamo </a:t>
            </a:r>
          </a:p>
          <a:p>
            <a:pPr algn="just"/>
            <a:r>
              <a:rPr lang="it-IT" sz="3200" b="1" dirty="0">
                <a:solidFill>
                  <a:schemeClr val="bg1"/>
                </a:solidFill>
                <a:latin typeface="Encode Sans Semi Expanded" panose="00000505000000000000" pitchFamily="2" charset="0"/>
              </a:rPr>
              <a:t>quando il popolo viveva pienamente </a:t>
            </a:r>
          </a:p>
          <a:p>
            <a:pPr algn="just"/>
            <a:r>
              <a:rPr lang="it-IT" sz="3200" b="1" dirty="0">
                <a:solidFill>
                  <a:schemeClr val="bg1"/>
                </a:solidFill>
                <a:latin typeface="Encode Sans Semi Expanded" panose="00000505000000000000" pitchFamily="2" charset="0"/>
              </a:rPr>
              <a:t>sotto la sovranità di Dio. </a:t>
            </a:r>
          </a:p>
          <a:p>
            <a:pPr algn="just"/>
            <a:r>
              <a:rPr lang="it-IT" sz="3200" b="1" dirty="0">
                <a:solidFill>
                  <a:schemeClr val="bg1"/>
                </a:solidFill>
                <a:latin typeface="Encode Sans Semi Expanded" panose="00000505000000000000" pitchFamily="2" charset="0"/>
              </a:rPr>
              <a:t>Ecco l’immagine di quello che siamo chiamati a essere”. </a:t>
            </a:r>
          </a:p>
          <a:p>
            <a:pPr algn="just"/>
            <a:r>
              <a:rPr lang="it-IT" sz="3200" dirty="0">
                <a:solidFill>
                  <a:schemeClr val="bg1"/>
                </a:solidFill>
                <a:latin typeface="Encode Sans Semi Expanded" panose="00000505000000000000" pitchFamily="2" charset="0"/>
              </a:rPr>
              <a:t>Anche lo sterminio rientra in questa rilettura. La rigidità della legge (e la durezza della punizione di Acan) serve a mantenere vivida questa verità teologica nel racconto.</a:t>
            </a:r>
          </a:p>
          <a:p>
            <a:pPr algn="just"/>
            <a:endParaRPr lang="it-IT" sz="9600" b="1" dirty="0">
              <a:solidFill>
                <a:schemeClr val="bg1"/>
              </a:solidFill>
              <a:latin typeface="Encode Sans Semi Expanded" panose="00000505000000000000" pitchFamily="2" charset="0"/>
            </a:endParaRPr>
          </a:p>
        </p:txBody>
      </p:sp>
    </p:spTree>
    <p:extLst>
      <p:ext uri="{BB962C8B-B14F-4D97-AF65-F5344CB8AC3E}">
        <p14:creationId xmlns:p14="http://schemas.microsoft.com/office/powerpoint/2010/main" val="1356072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40CBC6-A2FA-7D37-CA22-F5E39D36F6F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94B15C0-B94C-9D9B-AB13-445DF8036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D1181EC-BCE3-D532-318A-A1B78F902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19791D0-6ACC-B8FE-E7EC-D7A76C349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FACBE44-0D01-227E-C767-B9A4E75B5A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08CD32E-EA62-3101-3737-73EBD363C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21B0876-9FA5-4F5F-BB65-5C19187CF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B869208-8C01-AC01-87B0-55D2F1913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201FC8D9-C0C0-DEEF-EA7C-7C0E435ED2D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E58D2E2-DBB5-ED60-D776-CC6C15042A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36BD3353-D475-ACAB-E653-530E256F83EE}"/>
              </a:ext>
            </a:extLst>
          </p:cNvPr>
          <p:cNvSpPr txBox="1"/>
          <p:nvPr/>
        </p:nvSpPr>
        <p:spPr>
          <a:xfrm>
            <a:off x="157746" y="582706"/>
            <a:ext cx="11075029" cy="5204695"/>
          </a:xfrm>
          <a:prstGeom prst="rect">
            <a:avLst/>
          </a:prstGeom>
          <a:noFill/>
        </p:spPr>
        <p:txBody>
          <a:bodyPr wrap="square">
            <a:spAutoFit/>
          </a:bodyPr>
          <a:lstStyle/>
          <a:p>
            <a:pPr algn="just">
              <a:lnSpc>
                <a:spcPct val="115000"/>
              </a:lnSpc>
              <a:spcAft>
                <a:spcPts val="800"/>
              </a:spcAft>
              <a:buNone/>
            </a:pPr>
            <a:r>
              <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Tuttavia, il medesimo libro di Giosuè contiene anche elementi che mostrano come la legge dello sterminio sia stata progressivamente mitigata e reinterpretata. </a:t>
            </a:r>
          </a:p>
          <a:p>
            <a:pPr marL="342900" lvl="0" indent="-342900" algn="just">
              <a:lnSpc>
                <a:spcPct val="115000"/>
              </a:lnSpc>
              <a:spcAft>
                <a:spcPts val="800"/>
              </a:spcAft>
              <a:buSzPts val="1000"/>
              <a:buFont typeface="Symbol" panose="05050102010706020507" pitchFamily="18" charset="2"/>
              <a:buChar char=""/>
              <a:tabLst>
                <a:tab pos="457200" algn="l"/>
              </a:tabLst>
            </a:pPr>
            <a:r>
              <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Già in </a:t>
            </a:r>
            <a:r>
              <a:rPr lang="it-IT" sz="2800" i="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Deuteronomio</a:t>
            </a:r>
            <a:r>
              <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20 la legge era enunciata in modo diverso a seconda che le città fossero più lontane (sterminio più lieve) o vicine (sterminio totale che rende meno appetibile “l’erba del vicino sempre più verde”).</a:t>
            </a:r>
          </a:p>
          <a:p>
            <a:pPr marL="342900" lvl="0" indent="-342900" algn="just">
              <a:lnSpc>
                <a:spcPct val="115000"/>
              </a:lnSpc>
              <a:spcAft>
                <a:spcPts val="800"/>
              </a:spcAft>
              <a:buSzPts val="1000"/>
              <a:buFont typeface="Symbol" panose="05050102010706020507" pitchFamily="18" charset="2"/>
              <a:buChar char=""/>
              <a:tabLst>
                <a:tab pos="457200" algn="l"/>
              </a:tabLst>
            </a:pPr>
            <a:r>
              <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In Giosuè stesso troviamo eccezioni (Raab è risparmiata) e infrazioni (Acan) e anche la sciagura e la sofferenza che le infrazioni provocano (ciò rivela l’importanza della norma).</a:t>
            </a:r>
          </a:p>
        </p:txBody>
      </p:sp>
    </p:spTree>
    <p:extLst>
      <p:ext uri="{BB962C8B-B14F-4D97-AF65-F5344CB8AC3E}">
        <p14:creationId xmlns:p14="http://schemas.microsoft.com/office/powerpoint/2010/main" val="4052205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2971A5-1AA2-5572-25E2-056A4EF0905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89D5EDC-C5ED-7585-24C7-7DD5F7691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2CE283F-AC78-78FC-7414-90279F77E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85EA3D8-D8CE-62D6-B93C-D744164DB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733B6A0-8E19-AF80-85AA-43547502CF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33129C7-81AD-FC49-1560-0EDF744F9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8174AAE-88A4-316B-6DB9-58EB724A2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0F426AB-C96D-446F-4FC6-3F91693A0A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B9DF0B4-8611-D58D-027E-AEA4EFDF41A5}"/>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6C9924D6-8AF7-59AF-BC22-537E1BE19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0FAC445D-8E95-E80A-D57E-FD08693BFFF4}"/>
              </a:ext>
            </a:extLst>
          </p:cNvPr>
          <p:cNvSpPr txBox="1"/>
          <p:nvPr/>
        </p:nvSpPr>
        <p:spPr>
          <a:xfrm>
            <a:off x="157746" y="582706"/>
            <a:ext cx="11075029" cy="5919954"/>
          </a:xfrm>
          <a:prstGeom prst="rect">
            <a:avLst/>
          </a:prstGeom>
          <a:noFill/>
        </p:spPr>
        <p:txBody>
          <a:bodyPr wrap="square">
            <a:spAutoFit/>
          </a:bodyPr>
          <a:lstStyle/>
          <a:p>
            <a:pPr algn="just"/>
            <a:r>
              <a:rPr lang="it-IT" sz="3600" b="1" dirty="0">
                <a:solidFill>
                  <a:schemeClr val="bg1"/>
                </a:solidFill>
                <a:latin typeface="Encode Sans Semi Expanded" panose="00000505000000000000" pitchFamily="2" charset="0"/>
              </a:rPr>
              <a:t>Il lettore è invitato a vivere questa tensione fra l’ideale assoluto della sovranità divina e le concrete modalità storiche in cui esso prende forma. </a:t>
            </a:r>
          </a:p>
          <a:p>
            <a:pPr algn="just"/>
            <a:r>
              <a:rPr lang="it-IT" sz="3600" dirty="0">
                <a:solidFill>
                  <a:schemeClr val="bg1"/>
                </a:solidFill>
                <a:latin typeface="Encode Sans Semi Expanded" panose="00000505000000000000" pitchFamily="2" charset="0"/>
              </a:rPr>
              <a:t>Qui entra in gioco il discernimento: come riconoscere la volontà di Dio attraverso le forme culturali, bellicose, giuridiche di un’epoca? Come distinguere fra il principio teologico (la terra appartiene a Dio e la questione dell’idolatria) e la sua applicazione storica (la legge dello sterminio)?</a:t>
            </a:r>
          </a:p>
          <a:p>
            <a:pPr algn="just">
              <a:lnSpc>
                <a:spcPct val="115000"/>
              </a:lnSpc>
              <a:spcAft>
                <a:spcPts val="800"/>
              </a:spcAft>
              <a:buNone/>
            </a:pPr>
            <a:endParaRPr lang="it-IT" sz="1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72810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7E4115-01F0-DF68-5D92-567687B471E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30E65D2-B2E5-FBE2-2777-2578AA44C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76CAC88-9616-70AE-03B0-2EF726EB1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B323EAD-80DD-56E2-D17C-B6BB266C8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245F90-EA97-2D53-7EE7-A635B08C1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5B55A05-748B-5A76-A93E-3F8B3D432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F358DF6-7391-39C9-C95F-91407C26B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2C87586-84BA-D303-A791-D89B95E52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4F9FF09C-9E63-3A72-1353-957C6425DD0E}"/>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1B1DB0F7-B39B-17B6-3919-3DE0AC3F6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FE937692-8FBC-D854-AD43-CB246450F157}"/>
              </a:ext>
            </a:extLst>
          </p:cNvPr>
          <p:cNvSpPr txBox="1"/>
          <p:nvPr/>
        </p:nvSpPr>
        <p:spPr>
          <a:xfrm>
            <a:off x="157746" y="582706"/>
            <a:ext cx="11075029" cy="4319516"/>
          </a:xfrm>
          <a:prstGeom prst="rect">
            <a:avLst/>
          </a:prstGeom>
          <a:noFill/>
        </p:spPr>
        <p:txBody>
          <a:bodyPr wrap="square">
            <a:spAutoFit/>
          </a:bodyPr>
          <a:lstStyle/>
          <a:p>
            <a:pPr algn="just"/>
            <a:r>
              <a:rPr lang="it-IT" sz="3200" dirty="0">
                <a:solidFill>
                  <a:schemeClr val="bg1"/>
                </a:solidFill>
                <a:latin typeface="Encode Sans Semi Expanded" panose="00000505000000000000" pitchFamily="2" charset="0"/>
              </a:rPr>
              <a:t>Queste domande accompagnano la nostra lettura. </a:t>
            </a:r>
          </a:p>
          <a:p>
            <a:pPr algn="just"/>
            <a:endParaRPr lang="it-IT" sz="3200" dirty="0">
              <a:solidFill>
                <a:schemeClr val="bg1"/>
              </a:solidFill>
              <a:latin typeface="Encode Sans Semi Expanded" panose="00000505000000000000" pitchFamily="2" charset="0"/>
            </a:endParaRPr>
          </a:p>
          <a:p>
            <a:pPr algn="just"/>
            <a:r>
              <a:rPr lang="it-IT" sz="3200" dirty="0">
                <a:solidFill>
                  <a:schemeClr val="bg1"/>
                </a:solidFill>
                <a:latin typeface="Encode Sans Semi Expanded" panose="00000505000000000000" pitchFamily="2" charset="0"/>
              </a:rPr>
              <a:t>La Bibbia non ci offre risposte già confezionate, ma piuttosto ci pone in mano gli strumenti per forgiarci nel laboratorio della lettura un’esperienza di fede sempre nuova, </a:t>
            </a:r>
            <a:r>
              <a:rPr lang="it-IT" sz="3200" b="1" dirty="0">
                <a:solidFill>
                  <a:schemeClr val="bg1"/>
                </a:solidFill>
                <a:latin typeface="Encode Sans Semi Expanded" panose="00000505000000000000" pitchFamily="2" charset="0"/>
              </a:rPr>
              <a:t>un’esperienza che, nei testi difficili come questi, passa attraverso il discernimento critico e l’onestà del dubbio.</a:t>
            </a:r>
          </a:p>
          <a:p>
            <a:pPr algn="just">
              <a:lnSpc>
                <a:spcPct val="115000"/>
              </a:lnSpc>
              <a:spcAft>
                <a:spcPts val="800"/>
              </a:spcAft>
              <a:buNone/>
            </a:pPr>
            <a:endParaRPr lang="it-IT" sz="1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03921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E28C4C-2E49-4543-5EA1-C0990A86D11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CF0152FA-6062-402C-66B6-7AD84E27A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37D984D-3E69-DE3A-CD59-B2041CEF3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C3214DC-5AEB-19EA-D1B5-255EF4A06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2F4C2E5-6071-9696-2CC3-2373ED447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F9A0148-EC72-536E-7687-473C06992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B62F5E3-3419-E1E8-42C2-7621CCFDF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B01593B-F6E4-6654-5F8E-B5AA59DA4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DE85B028-3E7C-41F1-08D8-ED274C4AE45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4A25782B-748E-7B11-FBC3-E6ECB39A4A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B1A57AEC-8FC2-FB79-B9E5-54A2F48012BA}"/>
              </a:ext>
            </a:extLst>
          </p:cNvPr>
          <p:cNvSpPr txBox="1"/>
          <p:nvPr/>
        </p:nvSpPr>
        <p:spPr>
          <a:xfrm>
            <a:off x="157746" y="582706"/>
            <a:ext cx="11075029" cy="4401205"/>
          </a:xfrm>
          <a:prstGeom prst="rect">
            <a:avLst/>
          </a:prstGeom>
          <a:noFill/>
        </p:spPr>
        <p:txBody>
          <a:bodyPr wrap="square">
            <a:spAutoFit/>
          </a:bodyPr>
          <a:lstStyle/>
          <a:p>
            <a:pPr algn="just"/>
            <a:r>
              <a:rPr lang="it-IT" sz="40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A questo punto, è necessario discernere accuratamente nella storia del popolo di Dio – di Israele, come più tard</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 nella storia della Chiesa – </a:t>
            </a:r>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ciò che viene dal Signore e ciò che viene dagli uomini, compresi gli «uomini di Dio»</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una distinzione che anche Gesù ha insegnato a fare (cfr. </a:t>
            </a:r>
            <a:r>
              <a:rPr lang="it-IT" sz="4000" i="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Mt</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19,3-9; </a:t>
            </a:r>
            <a:r>
              <a:rPr lang="it-IT" sz="4000" i="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Mc</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10,1-12).</a:t>
            </a:r>
            <a:endParaRPr lang="it-IT" sz="24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07396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B8A4D4-42EB-38DD-1767-BD6B22F0AA9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F42B0EC-7068-BDD0-A558-D06BD6254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3D55B12-E777-916A-9FCE-905FAA2F6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41878B0-6B4F-E646-2BC2-650760251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80FF6DA-222A-C7A6-A628-91B1E72C0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E09C9D1-3FEB-FAC8-2C80-6FE054CF50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8CC3E9E-3BB7-D1F4-50C5-E903864C8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C915F54-BDA4-87C9-F8E0-76CC8C816A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66B227C-189B-4A57-C08D-77343ABECA9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94F2A44D-2042-0D5B-D481-12C5B16FF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D51034C9-B1A0-1B56-EB01-0B93D288ECF7}"/>
              </a:ext>
            </a:extLst>
          </p:cNvPr>
          <p:cNvSpPr txBox="1"/>
          <p:nvPr/>
        </p:nvSpPr>
        <p:spPr>
          <a:xfrm>
            <a:off x="157746" y="582706"/>
            <a:ext cx="11075029" cy="5632311"/>
          </a:xfrm>
          <a:prstGeom prst="rect">
            <a:avLst/>
          </a:prstGeom>
          <a:noFill/>
        </p:spPr>
        <p:txBody>
          <a:bodyPr wrap="square">
            <a:spAutoFit/>
          </a:bodyPr>
          <a:lstStyle/>
          <a:p>
            <a:pPr algn="just"/>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Dal Signore </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viene l’inimicizia radicale e il totale rigetto, anche se pazientemente progressivo, di ogni malizia e malvagità.</a:t>
            </a:r>
          </a:p>
          <a:p>
            <a:pPr algn="just"/>
            <a:endParaRPr lang="it-IT" sz="40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Dagli uomini </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vengono i metodi della guerra, l’idea stessa della «guerra santa», e soprattutto l’identificazione dell’iniquità, da distruggere senza pietà, con gli uomini e i popoli che la commettono. </a:t>
            </a:r>
            <a:endParaRPr lang="it-IT" sz="24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53251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91C2A3-1711-1EC7-2D29-9FEA1BA8F33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5F469A1-0A44-FB80-FCC8-436CCF350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CC47910-FE97-89FC-6E64-6EDE4372DC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C2C5848-B906-49FE-7A4C-B536937A8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DDEAA4D-E1EC-A358-F08C-74B53B04C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50B2029-C09E-E819-BCCA-6C19AD2A2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5CF8E5D-A58D-2761-979F-32885CADB7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E2B09D0-DBE3-4C14-7768-226022198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C47E31C-EE70-029D-D252-809F3FBB79DC}"/>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ACD67095-C231-AFA9-F302-AEC91563C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DA699471-50ED-F898-045B-AF6921066A22}"/>
              </a:ext>
            </a:extLst>
          </p:cNvPr>
          <p:cNvSpPr txBox="1"/>
          <p:nvPr/>
        </p:nvSpPr>
        <p:spPr>
          <a:xfrm>
            <a:off x="186027" y="582706"/>
            <a:ext cx="11075029" cy="5632311"/>
          </a:xfrm>
          <a:prstGeom prst="rect">
            <a:avLst/>
          </a:prstGeom>
          <a:noFill/>
        </p:spPr>
        <p:txBody>
          <a:bodyPr wrap="square">
            <a:spAutoFit/>
          </a:bodyPr>
          <a:lstStyle/>
          <a:p>
            <a:pPr algn="just"/>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 metodi di guerra sono quelli crudeli e violenti, dettati dai momenti e livelli di «sottosviluppo» delle culture e delle «civilizzazioni» umane: </a:t>
            </a:r>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al tempo di Giosuè come al tempo di Roma; nell’epoca delle crociate e delle «guerre sante» islamiche; nello stile dell’Inquisizione contro eretici e streghe come nella conduzione delle guerre di oggi … </a:t>
            </a:r>
            <a:endParaRPr lang="it-IT" sz="24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79933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26BDD4-9CAC-68C0-84CD-3C1A35F96B7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1F6187A-73A5-B21D-C90B-D2F454CB1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4263D8E-75B6-2A1F-B27B-B350AFE92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B148219-846F-D7BD-FFA9-103B6192E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5B40552-29A9-9CF7-A352-D6362022F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8706770-9891-61BC-DE3A-6B4FA08EE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EF78B4C-C2AB-D41E-1F54-150D0F520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F4EB843-3500-FC81-E77C-AA0309EF6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992E024-3971-3E8F-275C-3B64EE3892A9}"/>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D12A99B3-7821-59E5-84B6-CB7AEC144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16AFBB3E-8FDB-5896-A283-1E99464F9247}"/>
              </a:ext>
            </a:extLst>
          </p:cNvPr>
          <p:cNvSpPr txBox="1"/>
          <p:nvPr/>
        </p:nvSpPr>
        <p:spPr>
          <a:xfrm>
            <a:off x="186027" y="582706"/>
            <a:ext cx="11075029" cy="5386090"/>
          </a:xfrm>
          <a:prstGeom prst="rect">
            <a:avLst/>
          </a:prstGeom>
          <a:noFill/>
        </p:spPr>
        <p:txBody>
          <a:bodyPr wrap="square">
            <a:spAutoFit/>
          </a:bodyPr>
          <a:lstStyle/>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È estremamente raro che degli esseri umani riescano a mantenere inalterata un’aggressività implacabile contro l’iniquità, e integra tutta la violenza della loro forza morale, </a:t>
            </a:r>
            <a:r>
              <a:rPr lang="it-IT" sz="36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ricorrendo a dei metodi alternativi a quelli insopportabilmente monotoni «del ferro e del fuoco»: </a:t>
            </a:r>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i Francesco d’Assisi, i Bonhoeffer, i Gandhi, si contano sulle dita di una mano. Al contrario, il mercato delle armi è il più florido nel mondo d’oggi…</a:t>
            </a:r>
          </a:p>
          <a:p>
            <a:pPr algn="just"/>
            <a:endParaRPr lang="it-IT" sz="20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85444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1D012-5F0D-3E96-F96D-C24F7CD913B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C4416CD-363E-4B09-902C-A061C4B8B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701ECB2-4B13-13FA-1F8E-6585B4C14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CEAF7F0-B35E-9756-CD6E-D0AE17DD7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F48BAA2-ADCC-B00D-6CD8-093DA7403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C3B0B07-96A3-EC81-DFDA-3CDC55932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745CED8-9AE8-A8ED-FA09-BBB646A49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5B0ACE7-82F8-DECC-B471-4BF3D61C1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CCD2D285-30BA-656F-E6E7-07B809D7263D}"/>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0D0AF672-F280-F75A-A205-49DBE26B1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E663E22C-BCE2-F8F7-5A94-608953980E1E}"/>
              </a:ext>
            </a:extLst>
          </p:cNvPr>
          <p:cNvSpPr txBox="1"/>
          <p:nvPr/>
        </p:nvSpPr>
        <p:spPr>
          <a:xfrm>
            <a:off x="186027" y="582706"/>
            <a:ext cx="11075029" cy="4154984"/>
          </a:xfrm>
          <a:prstGeom prst="rect">
            <a:avLst/>
          </a:prstGeom>
          <a:noFill/>
        </p:spPr>
        <p:txBody>
          <a:bodyPr wrap="square">
            <a:spAutoFit/>
          </a:bodyPr>
          <a:lstStyle/>
          <a:p>
            <a:pPr algn="just"/>
            <a:r>
              <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Se Dio, poi, per «sposare» un popolo storico dovesse attendere la stagione in cui le culture dell’umanità si convertono alla «violenza della pace», </a:t>
            </a:r>
          </a:p>
          <a:p>
            <a:pPr algn="just"/>
            <a:r>
              <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la sua incarnazione nella storia sarebbe ben al di là da venire!!!</a:t>
            </a:r>
            <a:endPar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28111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825924-C75E-6553-0CE4-857B62563BD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627BCA1-B8F1-75EE-171A-47215551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8BB5B8D-6BC8-9A23-6AC4-86F620F01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DA1CA45-F66F-9E4C-C3B7-4746E27FD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8FFAFDE-1462-33DF-D802-3F85D8E93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DBBF1F2-D8FF-A03F-7FE0-BDF14A629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C22BBDB-A46C-6B38-2211-90274A81A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7CCB811-462E-9275-DBAA-3EC4B6CA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250DAC6E-C6D7-C30A-8080-C555CBF2DDD0}"/>
              </a:ext>
            </a:extLst>
          </p:cNvPr>
          <p:cNvSpPr txBox="1"/>
          <p:nvPr/>
        </p:nvSpPr>
        <p:spPr>
          <a:xfrm>
            <a:off x="438482" y="146761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8B0A5BE1-DA05-EFEE-E6B0-37E8EDFA5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BBB7B91F-26D4-7094-2682-8687C1842D64}"/>
              </a:ext>
            </a:extLst>
          </p:cNvPr>
          <p:cNvSpPr txBox="1"/>
          <p:nvPr/>
        </p:nvSpPr>
        <p:spPr>
          <a:xfrm>
            <a:off x="186027" y="582706"/>
            <a:ext cx="11075029" cy="5632311"/>
          </a:xfrm>
          <a:prstGeom prst="rect">
            <a:avLst/>
          </a:prstGeom>
          <a:noFill/>
        </p:spPr>
        <p:txBody>
          <a:bodyPr wrap="square">
            <a:spAutoFit/>
          </a:bodyPr>
          <a:lstStyle/>
          <a:p>
            <a:pPr algn="just"/>
            <a:r>
              <a:rPr lang="it-IT" sz="28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Altrettanto frequente e ordinaria  nella coscienza degli uomini e dei popoli è l’identificazione del male con coloro che lo commettono.</a:t>
            </a:r>
          </a:p>
          <a:p>
            <a:pPr algn="just"/>
            <a:endParaRPr lang="it-IT"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32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Non così però fa il Signore:</a:t>
            </a:r>
          </a:p>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«Forse che io ho piacere della morte del malvagio – dice il Signore Dio – o non piuttosto che desista dalla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sua</a:t>
            </a:r>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condotta e viva? […] </a:t>
            </a:r>
          </a:p>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Io non godo della morte di chi muore. </a:t>
            </a: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Parola del Signore Dio. Convertitevi e vivrete» </a:t>
            </a: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a:t>
            </a:r>
            <a:r>
              <a:rPr lang="it-IT" sz="3600" i="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Ezechiele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18,23.32)</a:t>
            </a:r>
            <a:endPar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80966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0C8BEC-EE64-3A3C-CA87-A5616E04226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89E642C-3555-5F93-1EF7-D8732A3DB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A59C721-C13C-6A19-1DF8-0A9C25458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C9A35BC-A0BC-3B82-FCE1-AA6E42747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7673DF9-C6E1-646D-7CF1-C5989F3A4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6EB0704-BC53-13A6-DD35-EB2E066C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1E73F81-5BE6-52F0-CBB2-F15577E70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1B0BF7A-E546-56E0-BD92-DE5DD2794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93AC0E34-24E4-B67C-0B28-49CCAAD0D4D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EBCA358-DDB0-4870-D7CB-0B1810112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AFC5E5FF-A122-9DF4-1BAB-46575A3E4D8E}"/>
              </a:ext>
            </a:extLst>
          </p:cNvPr>
          <p:cNvSpPr txBox="1"/>
          <p:nvPr/>
        </p:nvSpPr>
        <p:spPr>
          <a:xfrm>
            <a:off x="186027" y="582706"/>
            <a:ext cx="11075029" cy="4524315"/>
          </a:xfrm>
          <a:prstGeom prst="rect">
            <a:avLst/>
          </a:prstGeom>
          <a:noFill/>
        </p:spPr>
        <p:txBody>
          <a:bodyPr wrap="square">
            <a:spAutoFit/>
          </a:bodyPr>
          <a:lstStyle/>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Lungi dal nutrire una lettura fondamentalista dei testi, </a:t>
            </a:r>
            <a:r>
              <a:rPr lang="it-IT" sz="36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noi prendiamo molto sul serio la mediazione della coscienza che gli autori della Bibbia </a:t>
            </a:r>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e il popolo da cui essi provengono e che ne «canonizza» gli scritti – </a:t>
            </a:r>
            <a:r>
              <a:rPr lang="it-IT" sz="3600" b="1"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hanno storicamente raggiunto di volta in volta</a:t>
            </a:r>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 dell’impegno preso da Dio nei loro confronti (l’alleanza) e della loro interpretazione dell’alleanza divina.</a:t>
            </a:r>
          </a:p>
        </p:txBody>
      </p:sp>
    </p:spTree>
    <p:extLst>
      <p:ext uri="{BB962C8B-B14F-4D97-AF65-F5344CB8AC3E}">
        <p14:creationId xmlns:p14="http://schemas.microsoft.com/office/powerpoint/2010/main" val="3327144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57F3B1-B7EC-902E-C9FC-4E968E8A843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87AD9FB-2864-D9E8-8953-2DA54C16F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AE9CF17-7B3E-1D8C-FD4F-4593B860D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202B866-B40D-0A3C-31A9-52F9E4190D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4F22F1D-EA95-304B-1FBC-FEDBA7288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E712366-88BD-08A2-F3FB-98E0BFB4A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2C02425-B6B0-F549-1B38-60A5B15C6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1D28E81-9306-5CD7-3486-157B67023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1E31625F-645F-1A2F-1F0D-C7E7883D6A19}"/>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8501C1EF-18DC-24F6-1847-3C80935169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872729A1-1C11-1792-3FD0-54848C3729B0}"/>
              </a:ext>
            </a:extLst>
          </p:cNvPr>
          <p:cNvSpPr txBox="1"/>
          <p:nvPr/>
        </p:nvSpPr>
        <p:spPr>
          <a:xfrm>
            <a:off x="186027" y="582706"/>
            <a:ext cx="11075029" cy="5940088"/>
          </a:xfrm>
          <a:prstGeom prst="rect">
            <a:avLst/>
          </a:prstGeom>
          <a:noFill/>
        </p:spPr>
        <p:txBody>
          <a:bodyPr wrap="square">
            <a:spAutoFit/>
          </a:bodyPr>
          <a:lstStyle/>
          <a:p>
            <a:pPr algn="just"/>
            <a:r>
              <a:rPr lang="it-IT" sz="32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Questo vuol dire che, per noi, ogni parola della Bibbia non è «parola di Dio caduta tale e quale dal cielo», ma sempre mediata dalla coscienz</a:t>
            </a:r>
            <a:r>
              <a:rPr lang="it-IT" sz="32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a di Israele o dalla Chiesa neotestamentaria.</a:t>
            </a:r>
          </a:p>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Rivelandosi nella storia biblica</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Dio sposa questa coscienza – cioè la buona fede del suo popolo – </a:t>
            </a:r>
            <a:r>
              <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 la abilita a comunicarci storicamente la sua verità, e questo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«per nostro insegnamento, perché in virtù della perseveranza e della consolazione che ci vengono dalle Scritture teniamo viva la nostra speranza» (</a:t>
            </a:r>
            <a:r>
              <a:rPr lang="it-IT" sz="3600" i="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Romani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15,4).</a:t>
            </a:r>
            <a:endPar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31214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ACA930-3F8F-0F23-77C5-0A9739F12768}"/>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E16643B-28AF-34B6-2CB4-14A8A283D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C08D44A-89DC-7760-BD03-0AAF9A501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461555-16BE-71B8-0A72-F36288BCA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30CC8BC-809A-C4D2-F591-5A70FA4EA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5F2C993-0E74-E6E3-46FE-EFAC8769C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6D6946E-7CBF-A037-3A91-EF5B388D6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4485323-94C6-A553-F6B1-ED0E35FC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718C369A-D231-5CEF-76FA-80CB8896CC02}"/>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79CF6E9A-B7A1-F204-5845-B081B7DA4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2BCD8211-6D84-8B82-F58B-91B2A3DCFB8A}"/>
              </a:ext>
            </a:extLst>
          </p:cNvPr>
          <p:cNvSpPr txBox="1"/>
          <p:nvPr/>
        </p:nvSpPr>
        <p:spPr>
          <a:xfrm>
            <a:off x="186027" y="582706"/>
            <a:ext cx="11075029" cy="4278094"/>
          </a:xfrm>
          <a:prstGeom prst="rect">
            <a:avLst/>
          </a:prstGeom>
          <a:noFill/>
        </p:spPr>
        <p:txBody>
          <a:bodyPr wrap="square">
            <a:spAutoFit/>
          </a:bodyPr>
          <a:lstStyle/>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Quindi, le domande sono:</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È esattamente proprio questa l’intenzione, la volontà, la verità di Dio, o questa sua verità ci raggiunge, qui e adesso, solo mediata dalla sincerità della «buona coscienza» degli autori e del popolo della Bibbia?</a:t>
            </a:r>
            <a:endParaRPr lang="it-IT" sz="40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07313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DAB09B-D8D3-031E-3404-6F551F69A21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5E22ECA-4C46-300D-05EC-551F96227D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B17A81B-392F-7624-F97C-95C0B9C7D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AA06D59-EF88-35A3-26AF-2EE96FDC1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A1B6E41-5E54-0423-F5C8-BCA50B04E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BBC2188-09E2-0A35-424A-10365A4B9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913DE95-6809-C39E-2E4F-6E2A0A952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C97A453-E1D8-C7A1-CF0C-262B18AA7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ED9A7E1C-2D7E-D640-D8C1-21671BC94F3A}"/>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ED7EDA3B-6262-45DC-C883-B6AAA0FC5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2C20A484-242D-3071-4479-7481C98CCA5A}"/>
              </a:ext>
            </a:extLst>
          </p:cNvPr>
          <p:cNvSpPr txBox="1"/>
          <p:nvPr/>
        </p:nvSpPr>
        <p:spPr>
          <a:xfrm>
            <a:off x="186027" y="582706"/>
            <a:ext cx="11075029" cy="4893647"/>
          </a:xfrm>
          <a:prstGeom prst="rect">
            <a:avLst/>
          </a:prstGeom>
          <a:noFill/>
        </p:spPr>
        <p:txBody>
          <a:bodyPr wrap="square">
            <a:spAutoFit/>
          </a:bodyPr>
          <a:lstStyle/>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Quindi, le domande sono:</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40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Le prescrizioni dello «sterminio» di certe città e delle loro popolazioni sono volute direttamente dal Signore, o a lui le attribuisce «in buona fede» la coscienza religiosa di Israele, così come si è formata in quel momento?</a:t>
            </a:r>
          </a:p>
        </p:txBody>
      </p:sp>
    </p:spTree>
    <p:extLst>
      <p:ext uri="{BB962C8B-B14F-4D97-AF65-F5344CB8AC3E}">
        <p14:creationId xmlns:p14="http://schemas.microsoft.com/office/powerpoint/2010/main" val="4284254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81D8DD-504D-1218-5386-29FC0BEF65E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40472E7-C7D9-5781-7D8D-EC685313BA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6E22AF3-B71F-7562-B2BA-A9E407328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5A2F7A0-DD13-26E5-BC49-1A0331962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2AAF63-95B1-CBA3-9BEE-8172F684B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11E4661-6A4E-952C-C26E-41CB4CD04D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46BD4EF-8ABA-77EA-8CF1-F2D3C42F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4C57F6B-51A8-6FF4-F7FB-7EBDD09F86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A1310EB9-E8CD-C64E-FAB9-189A0D5012B5}"/>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702393B5-BF0E-9A4C-4631-7BAACF191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0898DC93-4362-66AC-885A-C93794CF3F57}"/>
              </a:ext>
            </a:extLst>
          </p:cNvPr>
          <p:cNvSpPr txBox="1"/>
          <p:nvPr/>
        </p:nvSpPr>
        <p:spPr>
          <a:xfrm>
            <a:off x="186027" y="582706"/>
            <a:ext cx="11075029" cy="5078313"/>
          </a:xfrm>
          <a:prstGeom prst="rect">
            <a:avLst/>
          </a:prstGeom>
          <a:noFill/>
        </p:spPr>
        <p:txBody>
          <a:bodyPr wrap="square">
            <a:spAutoFit/>
          </a:bodyPr>
          <a:lstStyle/>
          <a:p>
            <a:pPr algn="just"/>
            <a:r>
              <a:rPr lang="it-IT" sz="3600" kern="100" dirty="0">
                <a:solidFill>
                  <a:schemeClr val="bg1"/>
                </a:solidFill>
                <a:effectLst/>
                <a:latin typeface="Encode Sans Semi Expanded" panose="00000505000000000000" pitchFamily="2" charset="0"/>
                <a:ea typeface="Aptos" panose="020B0004020202020204" pitchFamily="34" charset="0"/>
                <a:cs typeface="Times New Roman" panose="02020603050405020304" pitchFamily="18" charset="0"/>
              </a:rPr>
              <a:t>Quindi, le domande sono:</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 per non tacere della Chiesa del Nuovo Testamento, è stato il Signore a volere le spedizioni crociate della «cristianità» contro in musulmani in Terra Santa, o il popolo cristiano, la Chiesa, e molti «santi» in essa, hanno creduto in «tutta buona fede» che Dio lo volesse, e gli hanno attribuito una tale volontà?</a:t>
            </a:r>
          </a:p>
        </p:txBody>
      </p:sp>
    </p:spTree>
    <p:extLst>
      <p:ext uri="{BB962C8B-B14F-4D97-AF65-F5344CB8AC3E}">
        <p14:creationId xmlns:p14="http://schemas.microsoft.com/office/powerpoint/2010/main" val="4027989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DDC164-8F31-4925-DD63-0AC0DFA8E2E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0785F51-472A-905C-6066-57F6B97C7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1FBF52-07B6-9F74-857E-E132CB954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8506475-F3A0-A3D1-D7FE-952B1F9DC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827570C-8148-586E-6F71-A2A8F8DEF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6F6D4AF-8271-8063-EEBE-76D7D7A70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3D18B0F-D7F5-46F1-56C4-B74B5CAD0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8F9E9D5-F6C0-C0E6-3D19-D35D33149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145DACB-7566-D855-C65A-4361AB28CE2F}"/>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BC329AB2-C08A-D847-712D-BC3FADFE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5FE833B7-27F3-E2CF-4ECA-D512B7432C43}"/>
              </a:ext>
            </a:extLst>
          </p:cNvPr>
          <p:cNvSpPr txBox="1"/>
          <p:nvPr/>
        </p:nvSpPr>
        <p:spPr>
          <a:xfrm>
            <a:off x="186027" y="582706"/>
            <a:ext cx="11075029" cy="3970318"/>
          </a:xfrm>
          <a:prstGeom prst="rect">
            <a:avLst/>
          </a:prstGeom>
          <a:noFill/>
        </p:spPr>
        <p:txBody>
          <a:bodyPr wrap="square">
            <a:spAutoFit/>
          </a:bodyPr>
          <a:lstStyle/>
          <a:p>
            <a:pPr algn="just"/>
            <a:r>
              <a:rPr lang="it-IT" sz="5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Spesso si è indotti a ritenere </a:t>
            </a:r>
          </a:p>
          <a:p>
            <a:pPr algn="just"/>
            <a:r>
              <a:rPr lang="it-IT" sz="5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che i nostri avversari </a:t>
            </a:r>
          </a:p>
          <a:p>
            <a:pPr algn="just"/>
            <a:r>
              <a:rPr lang="it-IT" sz="5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siano pure </a:t>
            </a:r>
          </a:p>
          <a:p>
            <a:pPr algn="just"/>
            <a:r>
              <a:rPr lang="it-IT" sz="5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gli avversari del nostro Dio…</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5406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A3EFC3-EA01-5A1E-C57C-4140FA3A7D9C}"/>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FCB43BF-368D-129C-B5B3-5385C6A6EF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B076834-82B2-3B1C-F587-24D690F12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212177B-1362-E3E7-1163-0BEBCBE0A4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6B38200-6B74-D309-A18C-2D0C340FB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2BE1E62-5FAD-A0B8-7960-6A7C5B0ED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6E54ADB-EC3D-9432-4CF6-C470422BC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9D64471-E614-CB17-1E0E-17AB39A08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24B9E6D0-D67B-F583-E78C-A14D40CA93ED}"/>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6DA0E548-1CAF-7255-5474-01C55D4E7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C0EE69AC-E535-66E8-863D-32C9971969EC}"/>
              </a:ext>
            </a:extLst>
          </p:cNvPr>
          <p:cNvSpPr txBox="1"/>
          <p:nvPr/>
        </p:nvSpPr>
        <p:spPr>
          <a:xfrm>
            <a:off x="186027" y="582706"/>
            <a:ext cx="11075029" cy="5632311"/>
          </a:xfrm>
          <a:prstGeom prst="rect">
            <a:avLst/>
          </a:prstGeom>
          <a:noFill/>
        </p:spPr>
        <p:txBody>
          <a:bodyPr wrap="square">
            <a:spAutoFit/>
          </a:bodyPr>
          <a:lstStyle/>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Quando, però, Dio per gratuita elezione, si sia veramente «legato» a un popolo determinato, </a:t>
            </a:r>
          </a:p>
          <a:p>
            <a:pPr algn="just"/>
            <a:r>
              <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si dovrà dire che la storia di Israele (o la storia della Chiesa) è anche la storia della presenza e dell’operazione sacramentale di Dio nella storia umana, che abbraccia pure gli errori, le miserie e le deficienze, e persino i peccati di quel popolo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 di quella Chiesa), senza minimamente intenderli, volerli, giustificarli o assolverli automaticamente (es. Giubileo 2000).</a:t>
            </a:r>
          </a:p>
        </p:txBody>
      </p:sp>
    </p:spTree>
    <p:extLst>
      <p:ext uri="{BB962C8B-B14F-4D97-AF65-F5344CB8AC3E}">
        <p14:creationId xmlns:p14="http://schemas.microsoft.com/office/powerpoint/2010/main" val="48676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A2D9A4-E521-7FFB-A643-036720E9012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83854E5-782A-BB31-64AF-80A162B8A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399F40C-E2FF-9E9E-AE68-2182DD76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2D7C66F-591D-BADF-0C9C-6E2DB5885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E672DC5-C353-FB70-86A2-EAA7AE009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FE55F19-FF53-379C-6371-3533B713C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BCFF0A2-97C6-DC7F-FC64-C601D9644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9A6A7A8-9C9C-9AB4-3C7E-39C3795D9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FAEEE56A-4D34-527D-2236-15B468FEF01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5B363003-CAEE-8DDA-66E1-6AA9F3A7C7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4548A245-1D85-49A0-F64B-6D2FB48F5DAD}"/>
              </a:ext>
            </a:extLst>
          </p:cNvPr>
          <p:cNvSpPr txBox="1"/>
          <p:nvPr/>
        </p:nvSpPr>
        <p:spPr>
          <a:xfrm>
            <a:off x="186027" y="582706"/>
            <a:ext cx="11075029" cy="5632311"/>
          </a:xfrm>
          <a:prstGeom prst="rect">
            <a:avLst/>
          </a:prstGeom>
          <a:noFill/>
        </p:spPr>
        <p:txBody>
          <a:bodyPr wrap="square">
            <a:spAutoFit/>
          </a:bodyPr>
          <a:lstStyle/>
          <a:p>
            <a:pPr algn="just"/>
            <a:r>
              <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Il Signore, come un buon papà e una buona mamma, accompagna il suo popolo (e la sua Chiesa) attraverso tutti i gradini della loro crescita spirituale, e la sua ispirazione non abbandona mai i loro libri santi.</a:t>
            </a: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Quando il popolo avrà gradualmente affinato la propria responsabilità morale, diventerà capace di discernere le proprie responsabilità da quelle del Signore paziente, e farà le debite autocritiche e confessioni.</a:t>
            </a:r>
          </a:p>
        </p:txBody>
      </p:sp>
    </p:spTree>
    <p:extLst>
      <p:ext uri="{BB962C8B-B14F-4D97-AF65-F5344CB8AC3E}">
        <p14:creationId xmlns:p14="http://schemas.microsoft.com/office/powerpoint/2010/main" val="3544908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D7F6F2-45E8-1036-C1E7-EEF82921657D}"/>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89FA4AA-68B2-EF03-8BF9-D9EDA356B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3F9C9D5-7F95-D644-666C-AF04C963F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6106E72C-CB82-D9C7-104F-A26CF4462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5D82DFD-A0F6-60BB-38FD-94EA534BE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74E7AA7-6688-C471-C9D3-0D059BE4A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0DC7597-3288-0055-C36B-6989ABD60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FBB7002-A4DA-36E0-7CBD-9888E2BBA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50522ACF-F0A1-C7CB-E7D6-30CA5D99542D}"/>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180C2C5E-F275-358B-8C43-4BCDA14A1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0D62945E-CBCC-B8E2-80A0-7E05A048F433}"/>
              </a:ext>
            </a:extLst>
          </p:cNvPr>
          <p:cNvSpPr txBox="1"/>
          <p:nvPr/>
        </p:nvSpPr>
        <p:spPr>
          <a:xfrm>
            <a:off x="186027" y="582706"/>
            <a:ext cx="11075029" cy="3785652"/>
          </a:xfrm>
          <a:prstGeom prst="rect">
            <a:avLst/>
          </a:prstGeom>
          <a:noFill/>
        </p:spPr>
        <p:txBody>
          <a:bodyPr wrap="square">
            <a:spAutoFit/>
          </a:bodyPr>
          <a:lstStyle/>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Come hanno fatto i profeti quando hanno ripensato a Giacobbe, il «</a:t>
            </a:r>
            <a:r>
              <a:rPr lang="it-IT" sz="3600" kern="100" dirty="0" err="1">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Soppiantatorte</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44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 ci si domanderà allora: </a:t>
            </a:r>
          </a:p>
          <a:p>
            <a:pPr algn="just"/>
            <a:r>
              <a:rPr lang="it-IT" sz="44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«Sì, Dio era (ed è) con noi, </a:t>
            </a:r>
          </a:p>
          <a:p>
            <a:pPr algn="just"/>
            <a:r>
              <a:rPr lang="it-IT" sz="44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ma noi … eravamo (siamo) con lui?».</a:t>
            </a:r>
          </a:p>
        </p:txBody>
      </p:sp>
    </p:spTree>
    <p:extLst>
      <p:ext uri="{BB962C8B-B14F-4D97-AF65-F5344CB8AC3E}">
        <p14:creationId xmlns:p14="http://schemas.microsoft.com/office/powerpoint/2010/main" val="1488915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81C197-3718-9AB4-B395-48C6AA0F18A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9BCA29F-3CB9-E4DB-5F80-1487B1AC1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025F4A4-2D5C-B385-D940-F876A49AED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A34F4EE-9D6E-622E-B02B-197E18307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FBEF594-D140-15CE-F30C-BA9DA241C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8AD7EE5-D6CB-BDBF-F137-86A33A51D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649ECE5-ACC3-BB14-9A61-7441F4EA10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BBCAB41-7119-19B8-CC2F-A0BE8AF49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BEB4FA44-CAB5-4B7D-556F-A5B21F28A6E1}"/>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F520425A-D917-57D8-FE35-7EC0FCED5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5FBFF15E-E139-00D0-FFED-4CADF0647AB2}"/>
              </a:ext>
            </a:extLst>
          </p:cNvPr>
          <p:cNvSpPr txBox="1"/>
          <p:nvPr/>
        </p:nvSpPr>
        <p:spPr>
          <a:xfrm>
            <a:off x="186027" y="582706"/>
            <a:ext cx="11075029" cy="4585871"/>
          </a:xfrm>
          <a:prstGeom prst="rect">
            <a:avLst/>
          </a:prstGeom>
          <a:noFill/>
        </p:spPr>
        <p:txBody>
          <a:bodyPr wrap="square">
            <a:spAutoFit/>
          </a:bodyPr>
          <a:lstStyle/>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Come abbiamo detto più volte, l’evoluzione morale e culturale </a:t>
            </a:r>
          </a:p>
          <a:p>
            <a:pPr algn="just"/>
            <a:r>
              <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(che viene dal basso),</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ctr"/>
            <a:r>
              <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tendente a sintonizzarsi con la FEDE,</a:t>
            </a:r>
          </a:p>
          <a:p>
            <a:pPr algn="just"/>
            <a:endPar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è ben più lenta e progressiva della fede stessa </a:t>
            </a:r>
          </a:p>
          <a:p>
            <a:pPr algn="just"/>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a:t>
            </a:r>
            <a:r>
              <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che viene dall’alto).</a:t>
            </a:r>
          </a:p>
        </p:txBody>
      </p:sp>
    </p:spTree>
    <p:extLst>
      <p:ext uri="{BB962C8B-B14F-4D97-AF65-F5344CB8AC3E}">
        <p14:creationId xmlns:p14="http://schemas.microsoft.com/office/powerpoint/2010/main" val="198144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F0E68A-4612-576F-0C10-DF8A0A7F6272}"/>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89ACDA6-8150-CBF2-0B28-201F39D86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D7A9733-CFCD-2EC8-155F-92C5E9729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1CCD730-131C-6DEB-2738-F0B4BEA8A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C29FFB1-4274-CFE6-445B-620A36F818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11A580A-7F38-22BB-C239-8AE9B5F8A5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0DD5651-3D1F-8466-C542-172D1D7BE5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58CB207-83A0-5A54-192D-557510EE4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6C2B0FB2-CE31-8422-6921-60F11C042ACE}"/>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7AE3F48-B166-C5D6-6B7B-0F0DDBD2E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4F815C39-7219-BAB0-67FF-A59CE3B42F5E}"/>
              </a:ext>
            </a:extLst>
          </p:cNvPr>
          <p:cNvSpPr txBox="1"/>
          <p:nvPr/>
        </p:nvSpPr>
        <p:spPr>
          <a:xfrm>
            <a:off x="186027" y="582706"/>
            <a:ext cx="11075029" cy="5170646"/>
          </a:xfrm>
          <a:prstGeom prst="rect">
            <a:avLst/>
          </a:prstGeom>
          <a:noFill/>
        </p:spPr>
        <p:txBody>
          <a:bodyPr wrap="square">
            <a:spAutoFit/>
          </a:bodyPr>
          <a:lstStyle/>
          <a:p>
            <a:pPr algn="ctr"/>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IL DRAMMA </a:t>
            </a:r>
          </a:p>
          <a:p>
            <a:pPr algn="ctr"/>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DI ISRAELE </a:t>
            </a:r>
          </a:p>
          <a:p>
            <a:pPr algn="ctr"/>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e</a:t>
            </a:r>
          </a:p>
          <a:p>
            <a:pPr algn="ctr"/>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DELLA CHIESA CRISTIANA</a:t>
            </a:r>
            <a:endParaRPr lang="it-IT" sz="3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08846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DFD9CB-C4E2-9292-E6C1-FD02BA739D0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B8A8277-A38F-2E5C-96AF-CB89BDF32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317E4A9-2430-2912-C5D9-2F377FB32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A7011AF-EDA6-0F0C-DB11-85A6D929B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F5050B1-010F-DB93-A7BA-D7B75D807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3709CD4-636E-8A60-8B41-D4FD3E48A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E5D0C6A-D5D8-9D93-005E-597B7DD42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2D50FAB-61E2-F391-6E23-BA2683CBD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9DD56CCC-8EB4-3C01-4E28-3DC1F0BB0DE8}"/>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76829F30-4CDA-755E-7ACD-028AC5B1A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91F28609-780F-E2F4-18F8-17FE59D11113}"/>
              </a:ext>
            </a:extLst>
          </p:cNvPr>
          <p:cNvSpPr txBox="1"/>
          <p:nvPr/>
        </p:nvSpPr>
        <p:spPr>
          <a:xfrm>
            <a:off x="186027" y="582706"/>
            <a:ext cx="11075029" cy="3770263"/>
          </a:xfrm>
          <a:prstGeom prst="rect">
            <a:avLst/>
          </a:prstGeom>
          <a:noFill/>
        </p:spPr>
        <p:txBody>
          <a:bodyPr wrap="square">
            <a:spAutoFit/>
          </a:bodyPr>
          <a:lstStyle/>
          <a:p>
            <a:pPr algn="ctr"/>
            <a:r>
              <a:rPr lang="it-IT" sz="239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GESÙ</a:t>
            </a:r>
          </a:p>
        </p:txBody>
      </p:sp>
    </p:spTree>
    <p:extLst>
      <p:ext uri="{BB962C8B-B14F-4D97-AF65-F5344CB8AC3E}">
        <p14:creationId xmlns:p14="http://schemas.microsoft.com/office/powerpoint/2010/main" val="1944731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44CF75-348D-E95D-670B-0691DDDC4A6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62C64D2-06CA-5EA2-D08D-E4097592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1A52C59-4ECD-F7CA-2BB3-649FDD7B7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7F7AA66-C9BF-6AED-BCB3-79F9533A8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3AE300A-4AFC-3FAC-6B36-6313F5BBB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9299BD3-D78E-6EA8-C2BE-8F75C2994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B47B7DB-B5A0-96B1-D0AB-E67FA3CD4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E59DC04-DF26-B17F-B9F5-C77C5EB0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3D9B2D17-BD19-9D44-2233-CA51389B09F9}"/>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3A4DCF8E-4F7C-51B1-09A9-3F0219422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592926C9-607E-1BB1-CE13-3A02EAB833A6}"/>
              </a:ext>
            </a:extLst>
          </p:cNvPr>
          <p:cNvSpPr txBox="1"/>
          <p:nvPr/>
        </p:nvSpPr>
        <p:spPr>
          <a:xfrm>
            <a:off x="186027" y="582706"/>
            <a:ext cx="11075029" cy="5170646"/>
          </a:xfrm>
          <a:prstGeom prst="rect">
            <a:avLst/>
          </a:prstGeom>
          <a:noFill/>
        </p:spPr>
        <p:txBody>
          <a:bodyPr wrap="square">
            <a:spAutoFit/>
          </a:bodyPr>
          <a:lstStyle/>
          <a:p>
            <a:pPr algn="just"/>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MOSÈ 					GIOSUÈ</a:t>
            </a:r>
          </a:p>
          <a:p>
            <a:pPr algn="just"/>
            <a:endPar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ELIA						ELISEO</a:t>
            </a:r>
          </a:p>
          <a:p>
            <a:pPr algn="just"/>
            <a:endPar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66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GIOVANNI B. 		GESÙ</a:t>
            </a:r>
          </a:p>
        </p:txBody>
      </p:sp>
    </p:spTree>
    <p:extLst>
      <p:ext uri="{BB962C8B-B14F-4D97-AF65-F5344CB8AC3E}">
        <p14:creationId xmlns:p14="http://schemas.microsoft.com/office/powerpoint/2010/main" val="3623884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4812AC-9ACF-32BA-D675-DC519685475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C263329-C1FD-9D0A-C573-6726D2AC1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E40EC4-91FE-D31C-CBBF-10F8F073D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54901D4-DA9C-51C6-EE99-F88ED3B2D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ED6624E-8D36-3972-1EEC-6AFCB45B7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7089D9D-0480-FB59-7B8C-C2087B852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68721BB-675E-2F80-DC1D-82E1748D4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3503DC2-0435-E729-480F-9507E5702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C9212D48-D635-6C75-79B6-B122C2085CE0}"/>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95BC83A7-8152-8527-E283-128F8AFBB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A26E5160-57B9-7A87-4E19-289E01E8E7D8}"/>
              </a:ext>
            </a:extLst>
          </p:cNvPr>
          <p:cNvSpPr txBox="1"/>
          <p:nvPr/>
        </p:nvSpPr>
        <p:spPr>
          <a:xfrm>
            <a:off x="186027" y="582706"/>
            <a:ext cx="11075029" cy="5509200"/>
          </a:xfrm>
          <a:prstGeom prst="rect">
            <a:avLst/>
          </a:prstGeom>
          <a:noFill/>
        </p:spPr>
        <p:txBody>
          <a:bodyPr wrap="square">
            <a:spAutoFit/>
          </a:bodyPr>
          <a:lstStyle/>
          <a:p>
            <a:pPr algn="just"/>
            <a:r>
              <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Il Messia Gesù è l’unico uomo la cui sincerità coincida, per identità, con la verità: in Gesù i costumi di santità morale sono sintonizzati perfettamente con la sua obbedienza di fede al Padre. </a:t>
            </a:r>
          </a:p>
          <a:p>
            <a:pPr algn="just"/>
            <a:endPar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just"/>
            <a:r>
              <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La Sua Spada è la Parola della verità di Dio …</a:t>
            </a:r>
          </a:p>
        </p:txBody>
      </p:sp>
    </p:spTree>
    <p:extLst>
      <p:ext uri="{BB962C8B-B14F-4D97-AF65-F5344CB8AC3E}">
        <p14:creationId xmlns:p14="http://schemas.microsoft.com/office/powerpoint/2010/main" val="2146251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BBD5DE-9D63-1994-BEEA-540BE119CE15}"/>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B725558-E421-8D5F-9268-112D5D96F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DA4D942-FDBD-DEA5-F4B2-EE340427D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818AEF0-209F-7632-154F-A5DC4F97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8F1EFC9-35EB-D131-4E4F-7174B787B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43912AF-4F52-C910-B77F-3078924F2E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F05D9F0-510E-BA7F-F4BC-D65BE1295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C5157B8C-227E-43FE-9B5F-E6B8E1A9F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asellaDiTesto 1">
            <a:extLst>
              <a:ext uri="{FF2B5EF4-FFF2-40B4-BE49-F238E27FC236}">
                <a16:creationId xmlns:a16="http://schemas.microsoft.com/office/drawing/2014/main" id="{086E7D51-E434-BA73-2272-3CA8DF04BA23}"/>
              </a:ext>
            </a:extLst>
          </p:cNvPr>
          <p:cNvSpPr txBox="1"/>
          <p:nvPr/>
        </p:nvSpPr>
        <p:spPr>
          <a:xfrm>
            <a:off x="438482" y="1431757"/>
            <a:ext cx="11472782" cy="4439653"/>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8000" kern="1200" dirty="0">
              <a:solidFill>
                <a:srgbClr val="FFFFFF"/>
              </a:solidFill>
              <a:latin typeface="+mj-lt"/>
              <a:ea typeface="+mj-ea"/>
              <a:cs typeface="+mj-cs"/>
            </a:endParaRPr>
          </a:p>
        </p:txBody>
      </p:sp>
      <p:sp>
        <p:nvSpPr>
          <p:cNvPr id="44" name="Rectangle 43">
            <a:extLst>
              <a:ext uri="{FF2B5EF4-FFF2-40B4-BE49-F238E27FC236}">
                <a16:creationId xmlns:a16="http://schemas.microsoft.com/office/drawing/2014/main" id="{71E9BC64-72C4-FA47-296A-6B5BC4A80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1FAD6604-E42C-7CF7-6C1A-5B0738D8E343}"/>
              </a:ext>
            </a:extLst>
          </p:cNvPr>
          <p:cNvSpPr txBox="1"/>
          <p:nvPr/>
        </p:nvSpPr>
        <p:spPr>
          <a:xfrm>
            <a:off x="186027" y="582706"/>
            <a:ext cx="11075029" cy="5447645"/>
          </a:xfrm>
          <a:prstGeom prst="rect">
            <a:avLst/>
          </a:prstGeom>
          <a:noFill/>
        </p:spPr>
        <p:txBody>
          <a:bodyPr wrap="square">
            <a:spAutoFit/>
          </a:bodyPr>
          <a:lstStyle/>
          <a:p>
            <a:pPr algn="just"/>
            <a:r>
              <a:rPr lang="it-IT" sz="48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Paolo esorta a INDOSSARE CRISTO,</a:t>
            </a:r>
          </a:p>
          <a:p>
            <a:pPr algn="just"/>
            <a:r>
              <a:rPr lang="it-IT" sz="48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«l’armatura di Dio» …</a:t>
            </a:r>
          </a:p>
          <a:p>
            <a:pPr algn="just"/>
            <a:endParaRPr lang="it-IT" sz="44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ctr"/>
            <a:r>
              <a:rPr lang="it-IT" sz="8000" b="1" i="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Efesini 6,10-20</a:t>
            </a:r>
          </a:p>
          <a:p>
            <a:pPr algn="ctr"/>
            <a:endParaRPr lang="it-IT" sz="40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endParaRPr>
          </a:p>
          <a:p>
            <a:pPr algn="ctr"/>
            <a:r>
              <a:rPr lang="it-IT" sz="44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 pronti a propagare </a:t>
            </a:r>
          </a:p>
          <a:p>
            <a:pPr algn="ctr"/>
            <a:r>
              <a:rPr lang="it-IT" sz="4400" b="1"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il Vangelo della Pace …» </a:t>
            </a:r>
            <a:r>
              <a:rPr lang="it-IT" sz="3600" kern="100" dirty="0">
                <a:solidFill>
                  <a:schemeClr val="bg1"/>
                </a:solidFill>
                <a:latin typeface="Encode Sans Semi Expanded" panose="00000505000000000000" pitchFamily="2" charset="0"/>
                <a:ea typeface="Aptos" panose="020B0004020202020204" pitchFamily="34" charset="0"/>
                <a:cs typeface="Times New Roman" panose="02020603050405020304" pitchFamily="18" charset="0"/>
              </a:rPr>
              <a:t>(v. 15)</a:t>
            </a:r>
          </a:p>
        </p:txBody>
      </p:sp>
    </p:spTree>
    <p:extLst>
      <p:ext uri="{BB962C8B-B14F-4D97-AF65-F5344CB8AC3E}">
        <p14:creationId xmlns:p14="http://schemas.microsoft.com/office/powerpoint/2010/main" val="31145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F7EC-7924-B745-F37B-698D382A88BD}"/>
            </a:ext>
          </a:extLst>
        </p:cNvPr>
        <p:cNvGrpSpPr/>
        <p:nvPr/>
      </p:nvGrpSpPr>
      <p:grpSpPr>
        <a:xfrm>
          <a:off x="0" y="0"/>
          <a:ext cx="0" cy="0"/>
          <a:chOff x="0" y="0"/>
          <a:chExt cx="0" cy="0"/>
        </a:xfrm>
      </p:grpSpPr>
      <p:pic>
        <p:nvPicPr>
          <p:cNvPr id="1026" name="Picture 2" descr="Anatomy of an Artwork: Marc Chagall's 'Juif à la Thora' | Israeli &amp;  International Art | Sotheby's">
            <a:extLst>
              <a:ext uri="{FF2B5EF4-FFF2-40B4-BE49-F238E27FC236}">
                <a16:creationId xmlns:a16="http://schemas.microsoft.com/office/drawing/2014/main" id="{140D629B-7FEB-2E3D-2A39-3B53123EC2B4}"/>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0" y="0"/>
            <a:ext cx="12192000" cy="689755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92EF7A50-DB1E-1BA6-4481-7CDBA6A5701A}"/>
              </a:ext>
            </a:extLst>
          </p:cNvPr>
          <p:cNvSpPr/>
          <p:nvPr/>
        </p:nvSpPr>
        <p:spPr>
          <a:xfrm>
            <a:off x="-30480" y="0"/>
            <a:ext cx="12222480" cy="6897550"/>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78205978-F3BA-524D-AE7E-8CD6E712C295}"/>
              </a:ext>
            </a:extLst>
          </p:cNvPr>
          <p:cNvSpPr>
            <a:spLocks noGrp="1"/>
          </p:cNvSpPr>
          <p:nvPr>
            <p:ph type="ctrTitle"/>
          </p:nvPr>
        </p:nvSpPr>
        <p:spPr>
          <a:xfrm>
            <a:off x="1605280" y="2377757"/>
            <a:ext cx="8981440" cy="1051243"/>
          </a:xfrm>
        </p:spPr>
        <p:txBody>
          <a:bodyPr>
            <a:noAutofit/>
          </a:bodyPr>
          <a:lstStyle/>
          <a:p>
            <a:br>
              <a:rPr lang="it-IT" sz="4400" dirty="0">
                <a:solidFill>
                  <a:schemeClr val="bg1"/>
                </a:solidFill>
                <a:latin typeface="Encode Sans Semi Expanded SmBd" panose="00000705000000000000" pitchFamily="2" charset="0"/>
              </a:rPr>
            </a:br>
            <a:br>
              <a:rPr lang="it-IT" sz="4400" dirty="0">
                <a:solidFill>
                  <a:schemeClr val="bg1"/>
                </a:solidFill>
                <a:latin typeface="Encode Sans Semi Expanded SmBd" panose="00000705000000000000" pitchFamily="2" charset="0"/>
              </a:rPr>
            </a:br>
            <a:r>
              <a:rPr lang="it-IT" sz="4400" dirty="0">
                <a:solidFill>
                  <a:schemeClr val="bg1"/>
                </a:solidFill>
                <a:latin typeface="Encode Sans Semi Expanded SmBd" panose="00000705000000000000" pitchFamily="2" charset="0"/>
              </a:rPr>
              <a:t>«</a:t>
            </a:r>
            <a:r>
              <a:rPr lang="it-IT" sz="4400" b="1" dirty="0">
                <a:solidFill>
                  <a:schemeClr val="bg1"/>
                </a:solidFill>
              </a:rPr>
              <a:t>Il Signore, tuo Dio, è con te, dovunque tu vada</a:t>
            </a:r>
            <a:r>
              <a:rPr lang="it-IT" sz="4400" dirty="0">
                <a:solidFill>
                  <a:schemeClr val="bg1"/>
                </a:solidFill>
                <a:latin typeface="Encode Sans Semi Expanded SmBd" panose="00000705000000000000" pitchFamily="2" charset="0"/>
              </a:rPr>
              <a:t>» </a:t>
            </a:r>
            <a:r>
              <a:rPr lang="it-IT" sz="3200" dirty="0">
                <a:solidFill>
                  <a:schemeClr val="bg1"/>
                </a:solidFill>
                <a:latin typeface="Encode Sans Semi Expanded SmBd" panose="00000705000000000000" pitchFamily="2" charset="0"/>
              </a:rPr>
              <a:t>(</a:t>
            </a:r>
            <a:r>
              <a:rPr lang="it-IT" sz="3200" i="1" dirty="0">
                <a:solidFill>
                  <a:schemeClr val="bg1"/>
                </a:solidFill>
                <a:latin typeface="Encode Sans Semi Expanded SmBd" panose="00000705000000000000" pitchFamily="2" charset="0"/>
              </a:rPr>
              <a:t>Gs </a:t>
            </a:r>
            <a:r>
              <a:rPr lang="it-IT" sz="3200" dirty="0">
                <a:solidFill>
                  <a:schemeClr val="bg1"/>
                </a:solidFill>
                <a:latin typeface="Encode Sans Semi Expanded SmBd" panose="00000705000000000000" pitchFamily="2" charset="0"/>
              </a:rPr>
              <a:t>1,9)</a:t>
            </a:r>
            <a:endParaRPr lang="it-IT" sz="4400" dirty="0">
              <a:solidFill>
                <a:schemeClr val="bg1"/>
              </a:solidFill>
              <a:latin typeface="Encode Sans Semi Expanded SmBd" panose="00000705000000000000" pitchFamily="2" charset="0"/>
            </a:endParaRPr>
          </a:p>
        </p:txBody>
      </p:sp>
      <p:sp>
        <p:nvSpPr>
          <p:cNvPr id="3" name="Sottotitolo 2">
            <a:extLst>
              <a:ext uri="{FF2B5EF4-FFF2-40B4-BE49-F238E27FC236}">
                <a16:creationId xmlns:a16="http://schemas.microsoft.com/office/drawing/2014/main" id="{D8490969-432B-FC39-8C2C-40FD9B712FA3}"/>
              </a:ext>
            </a:extLst>
          </p:cNvPr>
          <p:cNvSpPr>
            <a:spLocks noGrp="1"/>
          </p:cNvSpPr>
          <p:nvPr>
            <p:ph type="subTitle" idx="1"/>
          </p:nvPr>
        </p:nvSpPr>
        <p:spPr>
          <a:xfrm>
            <a:off x="1792941" y="3429000"/>
            <a:ext cx="8390965" cy="909918"/>
          </a:xfrm>
        </p:spPr>
        <p:txBody>
          <a:bodyPr>
            <a:normAutofit fontScale="85000" lnSpcReduction="20000"/>
          </a:bodyPr>
          <a:lstStyle/>
          <a:p>
            <a:endParaRPr lang="it-IT" sz="3200" i="1" dirty="0">
              <a:solidFill>
                <a:schemeClr val="bg1"/>
              </a:solidFill>
              <a:latin typeface="Encode Sans Semi Expanded Mediu" panose="00000605000000000000" pitchFamily="2" charset="0"/>
            </a:endParaRPr>
          </a:p>
          <a:p>
            <a:r>
              <a:rPr lang="it-IT" sz="3900" i="1" dirty="0">
                <a:solidFill>
                  <a:schemeClr val="bg1"/>
                </a:solidFill>
                <a:latin typeface="Encode Sans Semi Expanded Mediu" panose="00000605000000000000" pitchFamily="2" charset="0"/>
              </a:rPr>
              <a:t>Lasciar parlare lo scandalo della Bibbia</a:t>
            </a:r>
          </a:p>
        </p:txBody>
      </p:sp>
      <p:sp>
        <p:nvSpPr>
          <p:cNvPr id="5" name="CasellaDiTesto 4">
            <a:extLst>
              <a:ext uri="{FF2B5EF4-FFF2-40B4-BE49-F238E27FC236}">
                <a16:creationId xmlns:a16="http://schemas.microsoft.com/office/drawing/2014/main" id="{BAF83CCF-2D9E-D593-0100-01F3430744DA}"/>
              </a:ext>
            </a:extLst>
          </p:cNvPr>
          <p:cNvSpPr txBox="1"/>
          <p:nvPr/>
        </p:nvSpPr>
        <p:spPr>
          <a:xfrm>
            <a:off x="1473200" y="362635"/>
            <a:ext cx="9245600" cy="400110"/>
          </a:xfrm>
          <a:prstGeom prst="rect">
            <a:avLst/>
          </a:prstGeom>
          <a:noFill/>
        </p:spPr>
        <p:txBody>
          <a:bodyPr wrap="square">
            <a:spAutoFit/>
          </a:bodyPr>
          <a:lstStyle/>
          <a:p>
            <a:pPr algn="ctr"/>
            <a:r>
              <a:rPr lang="it-IT" sz="2000" dirty="0">
                <a:solidFill>
                  <a:schemeClr val="bg1"/>
                </a:solidFill>
                <a:latin typeface="Encode Sans Semi Expanded Light" panose="00000405000000000000" pitchFamily="2" charset="0"/>
              </a:rPr>
              <a:t>“Comunità Pastorale Madonna della Rovinata” di LECCO – 2026</a:t>
            </a:r>
          </a:p>
        </p:txBody>
      </p:sp>
      <p:sp>
        <p:nvSpPr>
          <p:cNvPr id="6" name="CasellaDiTesto 5">
            <a:extLst>
              <a:ext uri="{FF2B5EF4-FFF2-40B4-BE49-F238E27FC236}">
                <a16:creationId xmlns:a16="http://schemas.microsoft.com/office/drawing/2014/main" id="{014A154C-CCF0-B57F-FE73-5F59A7265F24}"/>
              </a:ext>
            </a:extLst>
          </p:cNvPr>
          <p:cNvSpPr txBox="1"/>
          <p:nvPr/>
        </p:nvSpPr>
        <p:spPr>
          <a:xfrm>
            <a:off x="1473200" y="6095255"/>
            <a:ext cx="9245600" cy="400110"/>
          </a:xfrm>
          <a:prstGeom prst="rect">
            <a:avLst/>
          </a:prstGeom>
          <a:noFill/>
        </p:spPr>
        <p:txBody>
          <a:bodyPr wrap="square">
            <a:spAutoFit/>
          </a:bodyPr>
          <a:lstStyle/>
          <a:p>
            <a:pPr algn="ctr"/>
            <a:r>
              <a:rPr lang="it-IT" sz="2000" dirty="0">
                <a:solidFill>
                  <a:schemeClr val="bg1"/>
                </a:solidFill>
                <a:latin typeface="Encode Sans Semi Expanded Light" panose="00000405000000000000" pitchFamily="2" charset="0"/>
              </a:rPr>
              <a:t>Don Davide Bertocchi</a:t>
            </a:r>
          </a:p>
        </p:txBody>
      </p:sp>
    </p:spTree>
    <p:extLst>
      <p:ext uri="{BB962C8B-B14F-4D97-AF65-F5344CB8AC3E}">
        <p14:creationId xmlns:p14="http://schemas.microsoft.com/office/powerpoint/2010/main" val="2668696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858</TotalTime>
  <Words>6872</Words>
  <Application>Microsoft Office PowerPoint</Application>
  <PresentationFormat>Widescreen</PresentationFormat>
  <Paragraphs>553</Paragraphs>
  <Slides>101</Slides>
  <Notes>0</Notes>
  <HiddenSlides>0</HiddenSlides>
  <MMClips>0</MMClips>
  <ScaleCrop>false</ScaleCrop>
  <HeadingPairs>
    <vt:vector size="4" baseType="variant">
      <vt:variant>
        <vt:lpstr>Tema</vt:lpstr>
      </vt:variant>
      <vt:variant>
        <vt:i4>1</vt:i4>
      </vt:variant>
      <vt:variant>
        <vt:lpstr>Titoli diapositive</vt:lpstr>
      </vt:variant>
      <vt:variant>
        <vt:i4>101</vt:i4>
      </vt:variant>
    </vt:vector>
  </HeadingPairs>
  <TitlesOfParts>
    <vt:vector size="102" baseType="lpstr">
      <vt:lpstr>Tema di Office</vt:lpstr>
      <vt:lpstr>  «Il Signore, tuo Dio, è con te, dovunque tu vada» (Gs 1,9)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«Il Signore, tuo Dio, è con te,  dovunque tu vada» (Gs 1,9)</vt:lpstr>
      <vt:lpstr>Presentazione standard di PowerPoint</vt:lpstr>
      <vt:lpstr>  «Il Signore, tuo Dio, è con te,  dovunque tu vada» (Gs 1,9)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«Il Signore, tuo Dio, è con te, dovunque tu vada» (Gs 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«Il Signore, tuo Dio, è con te, dovunque tu vada» (Gs 1,9)</dc:title>
  <dc:creator>Alessandro Aloi</dc:creator>
  <cp:lastModifiedBy>Davide Bertocchi</cp:lastModifiedBy>
  <cp:revision>7</cp:revision>
  <dcterms:created xsi:type="dcterms:W3CDTF">2025-10-24T10:02:19Z</dcterms:created>
  <dcterms:modified xsi:type="dcterms:W3CDTF">2026-05-29T05:37:38Z</dcterms:modified>
</cp:coreProperties>
</file>